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60" r:id="rId4"/>
    <p:sldId id="263" r:id="rId5"/>
    <p:sldId id="258" r:id="rId6"/>
    <p:sldId id="259" r:id="rId7"/>
    <p:sldId id="261" r:id="rId8"/>
    <p:sldId id="262" r:id="rId9"/>
    <p:sldId id="264" r:id="rId10"/>
    <p:sldId id="270" r:id="rId11"/>
    <p:sldId id="271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C0000"/>
    <a:srgbClr val="990000"/>
    <a:srgbClr val="003399"/>
    <a:srgbClr val="242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8" autoAdjust="0"/>
    <p:restoredTop sz="85521" autoAdjust="0"/>
  </p:normalViewPr>
  <p:slideViewPr>
    <p:cSldViewPr snapToGrid="0">
      <p:cViewPr varScale="1">
        <p:scale>
          <a:sx n="97" d="100"/>
          <a:sy n="97" d="100"/>
        </p:scale>
        <p:origin x="-1140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605D9-C6F2-480C-90D7-8FEFAEEB7233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704C4-2742-4486-9655-E947275D33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6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704C4-2742-4486-9655-E947275D338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576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704C4-2742-4486-9655-E947275D33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386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704C4-2742-4486-9655-E947275D33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64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65" y="391262"/>
            <a:ext cx="7685635" cy="5442940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-17450"/>
            <a:ext cx="12240000" cy="6892903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1010616" y="718162"/>
            <a:ext cx="5137349" cy="254469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标题可多行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图片可在母版替换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 smtClean="0"/>
              <a:t>HEADER </a:t>
            </a:r>
            <a:r>
              <a:rPr lang="en-US" altLang="zh-CN" dirty="0" smtClean="0"/>
              <a:t>36</a:t>
            </a:r>
            <a:r>
              <a:rPr lang="en-US" dirty="0" smtClean="0"/>
              <a:t>PT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010617" y="3284180"/>
            <a:ext cx="4755444" cy="8844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讲者姓名</a:t>
            </a:r>
            <a:endParaRPr lang="en-US" altLang="zh-CN" dirty="0" smtClean="0"/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讲演日期</a:t>
            </a:r>
            <a:endParaRPr lang="en-US" altLang="zh-CN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997839" y="-649546"/>
            <a:ext cx="1806225" cy="785735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467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785101" cy="512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zh-CN" altLang="en-US" sz="1600" dirty="0">
                  <a:solidFill>
                    <a:srgbClr val="837A80"/>
                  </a:solidFill>
                </a:rPr>
                <a:t>图片在母版替换</a:t>
              </a:r>
              <a:endParaRPr lang="en-US" altLang="zh-CN" sz="1600" dirty="0">
                <a:solidFill>
                  <a:srgbClr val="837A80"/>
                </a:solidFill>
              </a:endParaRPr>
            </a:p>
            <a:p>
              <a:pPr defTabSz="609585"/>
              <a:r>
                <a:rPr lang="zh-CN" altLang="en-US" sz="1600" dirty="0">
                  <a:solidFill>
                    <a:srgbClr val="837A80"/>
                  </a:solidFill>
                </a:rPr>
                <a:t>置于最底层</a:t>
              </a:r>
              <a:endParaRPr lang="en-US" sz="1600" dirty="0">
                <a:solidFill>
                  <a:srgbClr val="837A80"/>
                </a:solidFill>
              </a:endParaRPr>
            </a:p>
          </p:txBody>
        </p:sp>
      </p:grpSp>
      <p:sp>
        <p:nvSpPr>
          <p:cNvPr id="9" name="Oval 8"/>
          <p:cNvSpPr/>
          <p:nvPr userDrawn="1"/>
        </p:nvSpPr>
        <p:spPr>
          <a:xfrm>
            <a:off x="9683988" y="2917132"/>
            <a:ext cx="1662765" cy="1662765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5418769" y="2461620"/>
            <a:ext cx="597075" cy="597073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5587833" y="580268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359401"/>
            <a:ext cx="2782200" cy="1422399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8026400" y="6550613"/>
            <a:ext cx="2641600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 defTabSz="60958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0363200" y="6588746"/>
            <a:ext cx="1219200" cy="1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solidFill>
                <a:srgbClr val="FFFFFF">
                  <a:lumMod val="8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472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364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26287" cy="6883400"/>
          </a:xfrm>
          <a:prstGeom prst="rect">
            <a:avLst/>
          </a:prstGeom>
        </p:spPr>
      </p:pic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609601" y="2228018"/>
            <a:ext cx="4567161" cy="333458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4267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 smtClean="0"/>
              <a:t>HEADER </a:t>
            </a:r>
            <a:r>
              <a:rPr lang="en-US" altLang="zh-CN" dirty="0" smtClean="0"/>
              <a:t>3</a:t>
            </a:r>
            <a:r>
              <a:rPr lang="en-US" dirty="0" smtClean="0"/>
              <a:t>2PT</a:t>
            </a:r>
            <a:br>
              <a:rPr lang="en-US" dirty="0" smtClean="0"/>
            </a:br>
            <a:r>
              <a:rPr lang="zh-CN" altLang="en-US" dirty="0" smtClean="0"/>
              <a:t>单击此处编辑母版样式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5359401"/>
            <a:ext cx="2782200" cy="142239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8026400" y="6550613"/>
            <a:ext cx="2641600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 defTabSz="609585"/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©1993-2017  </a:t>
            </a:r>
            <a:r>
              <a:rPr lang="zh-CN" altLang="en-US" sz="8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金蝶国际软件集团有限公司</a:t>
            </a:r>
          </a:p>
        </p:txBody>
      </p:sp>
      <p:sp>
        <p:nvSpPr>
          <p:cNvPr id="12" name="文本框 16"/>
          <p:cNvSpPr txBox="1"/>
          <p:nvPr userDrawn="1"/>
        </p:nvSpPr>
        <p:spPr>
          <a:xfrm>
            <a:off x="10363200" y="6588746"/>
            <a:ext cx="1219200" cy="1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solidFill>
                <a:srgbClr val="FFFFFF">
                  <a:lumMod val="8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011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1771E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3084" y="2906185"/>
            <a:ext cx="10363200" cy="150071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62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1771E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1" y="1881719"/>
            <a:ext cx="10970684" cy="40872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667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3194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690">
          <p15:clr>
            <a:srgbClr val="FBAE40"/>
          </p15:clr>
        </p15:guide>
        <p15:guide id="2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24215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" y="6070600"/>
            <a:ext cx="1438124" cy="493504"/>
          </a:xfrm>
          <a:prstGeom prst="rect">
            <a:avLst/>
          </a:prstGeom>
        </p:spPr>
      </p:pic>
      <p:sp>
        <p:nvSpPr>
          <p:cNvPr id="7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solidFill>
                <a:srgbClr val="FFFFFF">
                  <a:lumMod val="8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 userDrawn="1"/>
        </p:nvSpPr>
        <p:spPr bwMode="auto">
          <a:xfrm>
            <a:off x="11580285" y="6597135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85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85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FFFFFF">
                  <a:lumMod val="9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1" y="1881719"/>
            <a:ext cx="10970684" cy="40872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33">
                <a:solidFill>
                  <a:schemeClr val="bg1"/>
                </a:solidFill>
              </a:defRPr>
            </a:lvl4pPr>
            <a:lvl5pPr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380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蓝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" y="6070600"/>
            <a:ext cx="1438124" cy="493504"/>
          </a:xfrm>
          <a:prstGeom prst="rect">
            <a:avLst/>
          </a:prstGeom>
        </p:spPr>
      </p:pic>
      <p:sp>
        <p:nvSpPr>
          <p:cNvPr id="8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solidFill>
                <a:srgbClr val="FFFFFF">
                  <a:lumMod val="8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11580285" y="6597135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85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85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FFFFFF">
                  <a:lumMod val="9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1" y="1881719"/>
            <a:ext cx="10970684" cy="40872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33">
                <a:solidFill>
                  <a:schemeClr val="bg1"/>
                </a:solidFill>
              </a:defRPr>
            </a:lvl4pPr>
            <a:lvl5pPr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365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绿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" y="6070600"/>
            <a:ext cx="1438124" cy="493504"/>
          </a:xfrm>
          <a:prstGeom prst="rect">
            <a:avLst/>
          </a:prstGeom>
        </p:spPr>
      </p:pic>
      <p:sp>
        <p:nvSpPr>
          <p:cNvPr id="7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solidFill>
                <a:srgbClr val="FFFFFF">
                  <a:lumMod val="8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 userDrawn="1"/>
        </p:nvSpPr>
        <p:spPr bwMode="auto">
          <a:xfrm>
            <a:off x="11580285" y="6597135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85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85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FFFFFF">
                  <a:lumMod val="9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1" y="1881719"/>
            <a:ext cx="10970684" cy="408728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33">
                <a:solidFill>
                  <a:schemeClr val="bg1"/>
                </a:solidFill>
              </a:defRPr>
            </a:lvl4pPr>
            <a:lvl5pPr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85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68113" y="278020"/>
            <a:ext cx="182439" cy="5851109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1771E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660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 userDrawn="1"/>
        </p:nvSpPr>
        <p:spPr>
          <a:xfrm>
            <a:off x="609600" y="275167"/>
            <a:ext cx="5280000" cy="114300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1771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1pPr>
          </a:lstStyle>
          <a:p>
            <a:r>
              <a:rPr lang="zh-CN" altLang="en-US" sz="3200" dirty="0" smtClean="0">
                <a:solidFill>
                  <a:srgbClr val="9F55FB"/>
                </a:solidFill>
              </a:rPr>
              <a:t>单击此处编辑母版标题样式</a:t>
            </a:r>
            <a:endParaRPr lang="zh-CN" altLang="en-US" sz="3200" dirty="0">
              <a:solidFill>
                <a:srgbClr val="9F55FB"/>
              </a:solidFill>
            </a:endParaRPr>
          </a:p>
        </p:txBody>
      </p:sp>
      <p:sp>
        <p:nvSpPr>
          <p:cNvPr id="8" name="内容占位符 6"/>
          <p:cNvSpPr>
            <a:spLocks noGrp="1"/>
          </p:cNvSpPr>
          <p:nvPr>
            <p:ph sz="quarter" idx="12"/>
          </p:nvPr>
        </p:nvSpPr>
        <p:spPr>
          <a:xfrm>
            <a:off x="592667" y="1913468"/>
            <a:ext cx="3822700" cy="4055533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314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 userDrawn="1"/>
        </p:nvSpPr>
        <p:spPr>
          <a:xfrm>
            <a:off x="609600" y="275167"/>
            <a:ext cx="5280000" cy="114300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1771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1pPr>
          </a:lstStyle>
          <a:p>
            <a:r>
              <a:rPr lang="zh-CN" altLang="en-US" sz="3200" dirty="0" smtClean="0">
                <a:solidFill>
                  <a:srgbClr val="24BEBC"/>
                </a:solidFill>
              </a:rPr>
              <a:t>单击此处编辑母版标题样式</a:t>
            </a:r>
            <a:endParaRPr lang="zh-CN" altLang="en-US" sz="3200" dirty="0">
              <a:solidFill>
                <a:srgbClr val="24BE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6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605163" y="-296738"/>
            <a:ext cx="10977237" cy="225779"/>
            <a:chOff x="453872" y="-222553"/>
            <a:chExt cx="8232928" cy="186268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4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6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11580285" y="6597135"/>
            <a:ext cx="30691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609585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837A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609585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 smtClean="0">
              <a:solidFill>
                <a:srgbClr val="837A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pic>
        <p:nvPicPr>
          <p:cNvPr id="41" name="Picture 40" descr="Untitled-2-03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4" y="6070600"/>
            <a:ext cx="1438127" cy="49350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1441783" y="-70959"/>
            <a:ext cx="861717" cy="861717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43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-1138755" y="0"/>
              <a:ext cx="334467" cy="43872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R:</a:t>
              </a:r>
              <a:r>
                <a:rPr lang="en-US" altLang="zh-CN" sz="1067" dirty="0">
                  <a:solidFill>
                    <a:srgbClr val="FFFFFF"/>
                  </a:solidFill>
                </a:rPr>
                <a:t>36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G:</a:t>
              </a:r>
              <a:r>
                <a:rPr lang="en-US" altLang="zh-CN" sz="1067" dirty="0">
                  <a:solidFill>
                    <a:srgbClr val="FFFFFF"/>
                  </a:solidFill>
                </a:rPr>
                <a:t>33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B:</a:t>
              </a:r>
              <a:r>
                <a:rPr lang="en-US" altLang="zh-CN" sz="1067" dirty="0">
                  <a:solidFill>
                    <a:srgbClr val="FFFFFF"/>
                  </a:solidFill>
                </a:rPr>
                <a:t>9</a:t>
              </a:r>
              <a:r>
                <a:rPr lang="en-US" sz="1067" dirty="0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1441783" y="878958"/>
            <a:ext cx="861717" cy="861717"/>
            <a:chOff x="-1138755" y="0"/>
            <a:chExt cx="646288" cy="646288"/>
          </a:xfrm>
        </p:grpSpPr>
        <p:sp>
          <p:nvSpPr>
            <p:cNvPr id="46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-1138755" y="0"/>
              <a:ext cx="386164" cy="43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R:</a:t>
              </a:r>
              <a:r>
                <a:rPr lang="en-US" altLang="zh-CN" sz="1067" dirty="0">
                  <a:solidFill>
                    <a:srgbClr val="FFFFFF"/>
                  </a:solidFill>
                </a:rPr>
                <a:t>23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G:1</a:t>
              </a:r>
              <a:r>
                <a:rPr lang="en-US" altLang="zh-CN" sz="1067" dirty="0">
                  <a:solidFill>
                    <a:srgbClr val="FFFFFF"/>
                  </a:solidFill>
                </a:rPr>
                <a:t>36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B:</a:t>
              </a:r>
              <a:r>
                <a:rPr lang="en-US" altLang="zh-CN" sz="1067" dirty="0">
                  <a:solidFill>
                    <a:srgbClr val="FFFFFF"/>
                  </a:solidFill>
                </a:rPr>
                <a:t>238</a:t>
              </a:r>
              <a:endParaRPr lang="en-US" sz="1067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1441783" y="1828874"/>
            <a:ext cx="861717" cy="861717"/>
            <a:chOff x="-1138755" y="0"/>
            <a:chExt cx="646288" cy="646288"/>
          </a:xfrm>
        </p:grpSpPr>
        <p:sp>
          <p:nvSpPr>
            <p:cNvPr id="49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-1138755" y="0"/>
              <a:ext cx="386164" cy="43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000000"/>
                  </a:solidFill>
                </a:rPr>
                <a:t>R:</a:t>
              </a:r>
              <a:r>
                <a:rPr lang="en-US" altLang="zh-CN" sz="1067" dirty="0">
                  <a:solidFill>
                    <a:srgbClr val="000000"/>
                  </a:solidFill>
                </a:rPr>
                <a:t>35</a:t>
              </a:r>
              <a:endParaRPr lang="en-US" sz="1067" dirty="0">
                <a:solidFill>
                  <a:srgbClr val="000000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000000"/>
                  </a:solidFill>
                </a:rPr>
                <a:t>G:2</a:t>
              </a:r>
              <a:r>
                <a:rPr lang="en-US" altLang="zh-CN" sz="1067" dirty="0">
                  <a:solidFill>
                    <a:srgbClr val="000000"/>
                  </a:solidFill>
                </a:rPr>
                <a:t>04</a:t>
              </a:r>
              <a:endParaRPr lang="en-US" sz="1067" dirty="0">
                <a:solidFill>
                  <a:srgbClr val="000000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000000"/>
                  </a:solidFill>
                </a:rPr>
                <a:t>B:2</a:t>
              </a:r>
              <a:r>
                <a:rPr lang="en-US" altLang="zh-CN" sz="1067" dirty="0">
                  <a:solidFill>
                    <a:srgbClr val="000000"/>
                  </a:solidFill>
                </a:rPr>
                <a:t>52</a:t>
              </a:r>
              <a:endParaRPr lang="en-US" sz="1067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1441783" y="2778790"/>
            <a:ext cx="861717" cy="861717"/>
            <a:chOff x="-1138755" y="0"/>
            <a:chExt cx="646288" cy="64628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-1138755" y="0"/>
              <a:ext cx="386164" cy="43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R:</a:t>
              </a:r>
              <a:r>
                <a:rPr lang="en-US" altLang="zh-CN" sz="1067" dirty="0">
                  <a:solidFill>
                    <a:srgbClr val="FFFFFF"/>
                  </a:solidFill>
                </a:rPr>
                <a:t>33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G:</a:t>
              </a:r>
              <a:r>
                <a:rPr lang="en-US" altLang="zh-CN" sz="1067" dirty="0">
                  <a:solidFill>
                    <a:srgbClr val="FFFFFF"/>
                  </a:solidFill>
                </a:rPr>
                <a:t>200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B:</a:t>
              </a:r>
              <a:r>
                <a:rPr lang="en-US" altLang="zh-CN" sz="1067" dirty="0">
                  <a:solidFill>
                    <a:srgbClr val="FFFFFF"/>
                  </a:solidFill>
                </a:rPr>
                <a:t>200</a:t>
              </a:r>
              <a:endParaRPr lang="en-US" sz="1067" dirty="0">
                <a:solidFill>
                  <a:srgbClr val="FFFFFF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-1460597" y="4946798"/>
            <a:ext cx="125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933" dirty="0">
                <a:solidFill>
                  <a:srgbClr val="FFFFFF"/>
                </a:solidFill>
              </a:rPr>
              <a:t>中文字体：</a:t>
            </a:r>
            <a:endParaRPr lang="en-US" altLang="zh-CN" sz="933" dirty="0">
              <a:solidFill>
                <a:srgbClr val="1EA19F"/>
              </a:solidFill>
            </a:endParaRPr>
          </a:p>
          <a:p>
            <a:pPr defTabSz="609585">
              <a:defRPr/>
            </a:pPr>
            <a:r>
              <a:rPr lang="zh-CN" altLang="en-US" sz="1867" dirty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微软雅黑</a:t>
            </a:r>
            <a:endParaRPr lang="en-US" altLang="zh-CN" sz="1867" dirty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-1441783" y="3728703"/>
            <a:ext cx="861717" cy="861717"/>
            <a:chOff x="-1138755" y="0"/>
            <a:chExt cx="646288" cy="646288"/>
          </a:xfrm>
        </p:grpSpPr>
        <p:sp>
          <p:nvSpPr>
            <p:cNvPr id="61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067">
                <a:solidFill>
                  <a:srgbClr val="FFFFFF"/>
                </a:solidFill>
              </a:endParaRPr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138755" y="0"/>
              <a:ext cx="386164" cy="43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R:</a:t>
              </a:r>
              <a:r>
                <a:rPr lang="zh-CN" altLang="zh-CN" sz="1067" dirty="0">
                  <a:solidFill>
                    <a:srgbClr val="FFFFFF"/>
                  </a:solidFill>
                </a:rPr>
                <a:t>1</a:t>
              </a:r>
              <a:r>
                <a:rPr lang="en-US" altLang="zh-CN" sz="1067" dirty="0">
                  <a:solidFill>
                    <a:srgbClr val="FFFFFF"/>
                  </a:solidFill>
                </a:rPr>
                <a:t>76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G:</a:t>
              </a:r>
              <a:r>
                <a:rPr lang="zh-CN" altLang="zh-CN" sz="1067" dirty="0">
                  <a:solidFill>
                    <a:srgbClr val="FFFFFF"/>
                  </a:solidFill>
                </a:rPr>
                <a:t>1</a:t>
              </a:r>
              <a:r>
                <a:rPr lang="en-US" altLang="zh-CN" sz="1067" dirty="0">
                  <a:solidFill>
                    <a:srgbClr val="FFFFFF"/>
                  </a:solidFill>
                </a:rPr>
                <a:t>15</a:t>
              </a:r>
              <a:endParaRPr lang="en-US" sz="1067" dirty="0">
                <a:solidFill>
                  <a:srgbClr val="FFFFFF"/>
                </a:solidFill>
              </a:endParaRPr>
            </a:p>
            <a:p>
              <a:pPr defTabSz="609585"/>
              <a:r>
                <a:rPr lang="en-US" sz="1067" dirty="0">
                  <a:solidFill>
                    <a:srgbClr val="FFFFFF"/>
                  </a:solidFill>
                </a:rPr>
                <a:t>B:</a:t>
              </a:r>
              <a:r>
                <a:rPr lang="zh-CN" altLang="zh-CN" sz="1067" dirty="0">
                  <a:solidFill>
                    <a:srgbClr val="FFFFFF"/>
                  </a:solidFill>
                </a:rPr>
                <a:t>2</a:t>
              </a:r>
              <a:r>
                <a:rPr lang="en-US" altLang="zh-CN" sz="1067" dirty="0">
                  <a:solidFill>
                    <a:srgbClr val="FFFFFF"/>
                  </a:solidFill>
                </a:rPr>
                <a:t>52</a:t>
              </a:r>
              <a:endParaRPr lang="en-US" sz="1067" dirty="0">
                <a:solidFill>
                  <a:srgbClr val="FFFFFF"/>
                </a:solidFill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-1460597" y="5545254"/>
            <a:ext cx="1027857" cy="56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defRPr/>
            </a:pPr>
            <a:r>
              <a:rPr lang="zh-CN" altLang="en-US" sz="933" dirty="0">
                <a:solidFill>
                  <a:srgbClr val="FFFFFF"/>
                </a:solidFill>
              </a:rPr>
              <a:t>英文字体：</a:t>
            </a:r>
            <a:endParaRPr lang="en-US" altLang="zh-CN" sz="933" b="1" dirty="0">
              <a:solidFill>
                <a:srgbClr val="FFFFFF"/>
              </a:solidFill>
              <a:latin typeface="Arial"/>
              <a:cs typeface="Arial"/>
            </a:endParaRPr>
          </a:p>
          <a:p>
            <a:pPr defTabSz="609585"/>
            <a:r>
              <a:rPr lang="en-US" altLang="zh-CN" sz="2133" b="1" dirty="0">
                <a:solidFill>
                  <a:srgbClr val="FFFFFF"/>
                </a:solidFill>
                <a:latin typeface="Arial"/>
                <a:cs typeface="Arial"/>
              </a:rPr>
              <a:t>Arial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-268113" y="278020"/>
            <a:ext cx="182439" cy="5851109"/>
            <a:chOff x="-279703" y="208515"/>
            <a:chExt cx="243417" cy="4388332"/>
          </a:xfrm>
        </p:grpSpPr>
        <p:cxnSp>
          <p:nvCxnSpPr>
            <p:cNvPr id="77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82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80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2262554" y="278020"/>
            <a:ext cx="182439" cy="5851109"/>
            <a:chOff x="-279703" y="208515"/>
            <a:chExt cx="243417" cy="4388332"/>
          </a:xfrm>
        </p:grpSpPr>
        <p:cxnSp>
          <p:nvCxnSpPr>
            <p:cNvPr id="97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03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01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4" name="文本框 16"/>
          <p:cNvSpPr txBox="1"/>
          <p:nvPr userDrawn="1"/>
        </p:nvSpPr>
        <p:spPr>
          <a:xfrm>
            <a:off x="10363200" y="6597135"/>
            <a:ext cx="121920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609585"/>
            <a:r>
              <a:rPr lang="zh-CN" altLang="en-US" sz="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③秘密信息 严禁泄露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75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hyperlink" Target="https://arxiv.org/pdf/1710.09829.pdf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10615" y="718162"/>
            <a:ext cx="5602835" cy="2544691"/>
          </a:xfrm>
        </p:spPr>
        <p:txBody>
          <a:bodyPr/>
          <a:lstStyle/>
          <a:p>
            <a:r>
              <a:rPr kumimoji="1" lang="zh-CN" altLang="en-US" sz="4000" dirty="0" smtClean="0"/>
              <a:t>胶囊</a:t>
            </a:r>
            <a:r>
              <a:rPr kumimoji="1" lang="zh-CN" altLang="en-US" sz="4000" dirty="0"/>
              <a:t>网络</a:t>
            </a:r>
            <a:r>
              <a:rPr kumimoji="1" lang="en-US" altLang="zh-CN" sz="4000" dirty="0" smtClean="0"/>
              <a:t>(Capsule)</a:t>
            </a:r>
            <a:r>
              <a:rPr kumimoji="1" lang="zh-CN" altLang="en-US" sz="4000" dirty="0" smtClean="0"/>
              <a:t>及</a:t>
            </a:r>
            <a:r>
              <a:rPr kumimoji="1" lang="zh-CN" altLang="en-US" sz="4000" dirty="0"/>
              <a:t>其</a:t>
            </a:r>
            <a:r>
              <a:rPr kumimoji="1" lang="zh-CN" altLang="en-US" sz="4000" dirty="0" smtClean="0"/>
              <a:t>在文本分类上的探索</a:t>
            </a:r>
            <a:endParaRPr kumimoji="1"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010616" y="3891829"/>
            <a:ext cx="5312029" cy="916465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苍穹</a:t>
            </a:r>
            <a:r>
              <a:rPr kumimoji="1" lang="en-US" altLang="zh-CN" dirty="0" smtClean="0">
                <a:latin typeface="微软雅黑" pitchFamily="34" charset="-122"/>
                <a:ea typeface="微软雅黑" pitchFamily="34" charset="-122"/>
              </a:rPr>
              <a:t>AI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平台部        辛洪生</a:t>
            </a:r>
            <a:endParaRPr kumimoji="1"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kumimoji="1"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kumimoji="1" lang="en-US" altLang="zh-CN" dirty="0" smtClean="0">
                <a:latin typeface="微软雅黑" pitchFamily="34" charset="-122"/>
                <a:ea typeface="微软雅黑" pitchFamily="34" charset="-122"/>
              </a:rPr>
              <a:t>2019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kumimoji="1" lang="en-US" altLang="zh-CN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kumimoji="1"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  <a:p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9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不变性</a:t>
            </a:r>
            <a:r>
              <a:rPr lang="zh-CN" altLang="en-US" b="0" dirty="0"/>
              <a:t> </a:t>
            </a:r>
            <a:r>
              <a:rPr lang="en-US" altLang="zh-CN" b="0" dirty="0" smtClean="0"/>
              <a:t>(</a:t>
            </a:r>
            <a:r>
              <a:rPr lang="en-US" altLang="zh-CN" sz="2000" dirty="0"/>
              <a:t>Invariance</a:t>
            </a:r>
            <a:r>
              <a:rPr lang="en-US" altLang="zh-CN" b="0" dirty="0" smtClean="0"/>
              <a:t>)  VS </a:t>
            </a:r>
            <a:r>
              <a:rPr lang="zh-CN" altLang="en-US" dirty="0"/>
              <a:t>同</a:t>
            </a:r>
            <a:r>
              <a:rPr lang="zh-CN" altLang="en-US" dirty="0" smtClean="0"/>
              <a:t>变性</a:t>
            </a:r>
            <a:r>
              <a:rPr lang="en-US" altLang="zh-CN" b="0" dirty="0" smtClean="0"/>
              <a:t>(</a:t>
            </a:r>
            <a:r>
              <a:rPr lang="en-US" altLang="zh-CN" sz="2000" dirty="0" err="1"/>
              <a:t>E</a:t>
            </a:r>
            <a:r>
              <a:rPr lang="en-US" altLang="zh-CN" sz="2000" dirty="0" err="1" smtClean="0"/>
              <a:t>quivariance</a:t>
            </a:r>
            <a:r>
              <a:rPr lang="en-US" altLang="zh-CN" b="0" dirty="0"/>
              <a:t>)</a:t>
            </a:r>
            <a:endParaRPr lang="zh-CN" altLang="en-US" dirty="0"/>
          </a:p>
        </p:txBody>
      </p:sp>
      <p:grpSp>
        <p:nvGrpSpPr>
          <p:cNvPr id="2062" name="组合 2061"/>
          <p:cNvGrpSpPr/>
          <p:nvPr/>
        </p:nvGrpSpPr>
        <p:grpSpPr>
          <a:xfrm>
            <a:off x="1422141" y="2383147"/>
            <a:ext cx="3230819" cy="3106997"/>
            <a:chOff x="1422141" y="2383147"/>
            <a:chExt cx="3230819" cy="310699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8" t="5789" r="63245" b="9390"/>
            <a:stretch/>
          </p:blipFill>
          <p:spPr bwMode="auto">
            <a:xfrm>
              <a:off x="1461472" y="4349602"/>
              <a:ext cx="1140542" cy="1140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29" t="7963" r="1958" b="8937"/>
            <a:stretch/>
          </p:blipFill>
          <p:spPr bwMode="auto">
            <a:xfrm>
              <a:off x="3462337" y="4339770"/>
              <a:ext cx="1131631" cy="1140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1461472" y="3317230"/>
              <a:ext cx="1012722" cy="5014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NN</a:t>
              </a:r>
              <a:endParaRPr lang="zh-CN" altLang="en-US" sz="24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518258" y="3336881"/>
              <a:ext cx="1012722" cy="5014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NN</a:t>
              </a:r>
              <a:endParaRPr lang="zh-CN" altLang="en-US" sz="2400" dirty="0"/>
            </a:p>
          </p:txBody>
        </p:sp>
        <p:sp>
          <p:nvSpPr>
            <p:cNvPr id="5" name="右箭头 4"/>
            <p:cNvSpPr/>
            <p:nvPr/>
          </p:nvSpPr>
          <p:spPr>
            <a:xfrm rot="16200000">
              <a:off x="1790852" y="2864930"/>
              <a:ext cx="462116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16200000">
              <a:off x="1800685" y="3916984"/>
              <a:ext cx="462116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16200000">
              <a:off x="3793561" y="3916983"/>
              <a:ext cx="462116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422141" y="2383147"/>
              <a:ext cx="1376513" cy="255638"/>
              <a:chOff x="1366683" y="1484686"/>
              <a:chExt cx="1376513" cy="25563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66683" y="1484686"/>
                <a:ext cx="275303" cy="25563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641986" y="1484686"/>
                <a:ext cx="275303" cy="25563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917287" y="1484686"/>
                <a:ext cx="275303" cy="25563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192590" y="1484686"/>
                <a:ext cx="275303" cy="255638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6</a:t>
                </a: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467893" y="1484686"/>
                <a:ext cx="275303" cy="25563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8</a:t>
                </a:r>
                <a:endParaRPr lang="zh-CN" alt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276447" y="2383147"/>
              <a:ext cx="1376513" cy="255638"/>
              <a:chOff x="3220989" y="1484686"/>
              <a:chExt cx="1376513" cy="255638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20989" y="1484686"/>
                <a:ext cx="275303" cy="2556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496292" y="1484686"/>
                <a:ext cx="275303" cy="25563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3771593" y="1484686"/>
                <a:ext cx="275303" cy="25563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046896" y="1484686"/>
                <a:ext cx="275303" cy="255638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6</a:t>
                </a:r>
                <a:endParaRPr lang="zh-CN" altLang="en-US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322199" y="1484686"/>
                <a:ext cx="275303" cy="25563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</p:grpSp>
        <p:sp>
          <p:nvSpPr>
            <p:cNvPr id="24" name="右箭头 23"/>
            <p:cNvSpPr/>
            <p:nvPr/>
          </p:nvSpPr>
          <p:spPr>
            <a:xfrm rot="16200000">
              <a:off x="3803393" y="2820694"/>
              <a:ext cx="462116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63" name="组合 2062"/>
          <p:cNvGrpSpPr/>
          <p:nvPr/>
        </p:nvGrpSpPr>
        <p:grpSpPr>
          <a:xfrm>
            <a:off x="7310284" y="2403994"/>
            <a:ext cx="3230819" cy="3067669"/>
            <a:chOff x="7310284" y="2403994"/>
            <a:chExt cx="3230819" cy="3067669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8" t="5789" r="63245" b="9390"/>
            <a:stretch/>
          </p:blipFill>
          <p:spPr bwMode="auto">
            <a:xfrm>
              <a:off x="7408607" y="4331121"/>
              <a:ext cx="1140542" cy="1140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29" t="7963" r="1958" b="8937"/>
            <a:stretch/>
          </p:blipFill>
          <p:spPr bwMode="auto">
            <a:xfrm>
              <a:off x="9409472" y="4321289"/>
              <a:ext cx="1131631" cy="1140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7408607" y="3298749"/>
              <a:ext cx="1012722" cy="5014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NN</a:t>
              </a:r>
              <a:endParaRPr lang="zh-CN" altLang="en-US" sz="24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9465393" y="3318400"/>
              <a:ext cx="1012722" cy="5014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NN</a:t>
              </a:r>
              <a:endParaRPr lang="zh-CN" altLang="en-US" sz="2400" dirty="0"/>
            </a:p>
          </p:txBody>
        </p:sp>
        <p:sp>
          <p:nvSpPr>
            <p:cNvPr id="31" name="右箭头 30"/>
            <p:cNvSpPr/>
            <p:nvPr/>
          </p:nvSpPr>
          <p:spPr>
            <a:xfrm rot="16200000">
              <a:off x="7747819" y="2787457"/>
              <a:ext cx="462116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31"/>
            <p:cNvSpPr/>
            <p:nvPr/>
          </p:nvSpPr>
          <p:spPr>
            <a:xfrm rot="16200000">
              <a:off x="7747820" y="3898503"/>
              <a:ext cx="462116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/>
          </p:nvSpPr>
          <p:spPr>
            <a:xfrm rot="16200000">
              <a:off x="9740696" y="3898502"/>
              <a:ext cx="462116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310284" y="2403994"/>
              <a:ext cx="1376513" cy="255638"/>
              <a:chOff x="1366683" y="1484686"/>
              <a:chExt cx="1376513" cy="255638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66683" y="1484686"/>
                <a:ext cx="275303" cy="25563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41986" y="1484686"/>
                <a:ext cx="275303" cy="25563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917287" y="1484686"/>
                <a:ext cx="275303" cy="25563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192590" y="1484686"/>
                <a:ext cx="275303" cy="255638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6</a:t>
                </a:r>
                <a:endParaRPr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67893" y="1484686"/>
                <a:ext cx="275303" cy="25563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8</a:t>
                </a:r>
                <a:endParaRPr lang="zh-CN" altLang="en-US" dirty="0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9164590" y="2403994"/>
              <a:ext cx="1376513" cy="255638"/>
              <a:chOff x="3220989" y="1484686"/>
              <a:chExt cx="1376513" cy="255638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3220989" y="1484686"/>
                <a:ext cx="275303" cy="25563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8</a:t>
                </a:r>
                <a:endParaRPr lang="zh-CN" altLang="en-US" dirty="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96292" y="1484686"/>
                <a:ext cx="275303" cy="25563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771593" y="1484686"/>
                <a:ext cx="275303" cy="25563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4046896" y="1484686"/>
                <a:ext cx="275303" cy="255638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6</a:t>
                </a:r>
                <a:endParaRPr lang="zh-CN" altLang="en-US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322199" y="1484686"/>
                <a:ext cx="275303" cy="25563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</p:grpSp>
        <p:sp>
          <p:nvSpPr>
            <p:cNvPr id="46" name="右箭头 45"/>
            <p:cNvSpPr/>
            <p:nvPr/>
          </p:nvSpPr>
          <p:spPr>
            <a:xfrm rot="16200000">
              <a:off x="9750528" y="2802213"/>
              <a:ext cx="462116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326706" y="5961133"/>
            <a:ext cx="1579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</a:rPr>
              <a:t>Invariance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83674" y="5961354"/>
            <a:ext cx="199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FFC000"/>
                </a:solidFill>
              </a:defRPr>
            </a:lvl1pPr>
          </a:lstStyle>
          <a:p>
            <a:r>
              <a:rPr lang="en-US" altLang="zh-CN" dirty="0" err="1"/>
              <a:t>Equivariance</a:t>
            </a:r>
            <a:endParaRPr lang="zh-CN" altLang="en-US" dirty="0"/>
          </a:p>
        </p:txBody>
      </p:sp>
      <p:grpSp>
        <p:nvGrpSpPr>
          <p:cNvPr id="2064" name="组合 2063"/>
          <p:cNvGrpSpPr/>
          <p:nvPr/>
        </p:nvGrpSpPr>
        <p:grpSpPr>
          <a:xfrm>
            <a:off x="501442" y="1617620"/>
            <a:ext cx="3725193" cy="720498"/>
            <a:chOff x="501442" y="1617620"/>
            <a:chExt cx="3725193" cy="720498"/>
          </a:xfrm>
        </p:grpSpPr>
        <p:sp>
          <p:nvSpPr>
            <p:cNvPr id="49" name="矩形 48"/>
            <p:cNvSpPr/>
            <p:nvPr/>
          </p:nvSpPr>
          <p:spPr>
            <a:xfrm>
              <a:off x="1946011" y="1617620"/>
              <a:ext cx="275303" cy="2556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918766" y="1617620"/>
              <a:ext cx="275303" cy="2556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1442" y="1862815"/>
              <a:ext cx="1058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Pooling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右箭头 51"/>
            <p:cNvSpPr/>
            <p:nvPr/>
          </p:nvSpPr>
          <p:spPr>
            <a:xfrm rot="16200000">
              <a:off x="1908654" y="1993016"/>
              <a:ext cx="320521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53" name="右箭头 52"/>
            <p:cNvSpPr/>
            <p:nvPr/>
          </p:nvSpPr>
          <p:spPr>
            <a:xfrm rot="16200000">
              <a:off x="3913974" y="2025458"/>
              <a:ext cx="320521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67" name="组合 2066"/>
          <p:cNvGrpSpPr/>
          <p:nvPr/>
        </p:nvGrpSpPr>
        <p:grpSpPr>
          <a:xfrm>
            <a:off x="7516760" y="884903"/>
            <a:ext cx="4082692" cy="2801659"/>
            <a:chOff x="7516760" y="884903"/>
            <a:chExt cx="4082692" cy="2801659"/>
          </a:xfrm>
        </p:grpSpPr>
        <p:grpSp>
          <p:nvGrpSpPr>
            <p:cNvPr id="2066" name="组合 2065"/>
            <p:cNvGrpSpPr/>
            <p:nvPr/>
          </p:nvGrpSpPr>
          <p:grpSpPr>
            <a:xfrm>
              <a:off x="7516760" y="884903"/>
              <a:ext cx="4082692" cy="2801659"/>
              <a:chOff x="7516760" y="884903"/>
              <a:chExt cx="4082692" cy="2801659"/>
            </a:xfrm>
          </p:grpSpPr>
          <p:grpSp>
            <p:nvGrpSpPr>
              <p:cNvPr id="2065" name="组合 2064"/>
              <p:cNvGrpSpPr/>
              <p:nvPr/>
            </p:nvGrpSpPr>
            <p:grpSpPr>
              <a:xfrm>
                <a:off x="7516760" y="884903"/>
                <a:ext cx="2886691" cy="1498244"/>
                <a:chOff x="7516760" y="884903"/>
                <a:chExt cx="2886691" cy="14982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7516760" y="1648265"/>
                      <a:ext cx="9635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oMath>
                        </m:oMathPara>
                      </a14:m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6760" y="1648265"/>
                      <a:ext cx="963558" cy="461665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/>
                    <p:cNvSpPr txBox="1"/>
                    <p:nvPr/>
                  </p:nvSpPr>
                  <p:spPr>
                    <a:xfrm>
                      <a:off x="9439893" y="1663613"/>
                      <a:ext cx="96355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oMath>
                        </m:oMathPara>
                      </a14:m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39893" y="1663613"/>
                      <a:ext cx="963558" cy="40011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49" name="直接箭头连接符 2048"/>
                <p:cNvCxnSpPr/>
                <p:nvPr/>
              </p:nvCxnSpPr>
              <p:spPr>
                <a:xfrm flipH="1">
                  <a:off x="8283674" y="1209368"/>
                  <a:ext cx="575191" cy="40825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57"/>
                <p:cNvCxnSpPr>
                  <a:endCxn id="55" idx="0"/>
                </p:cNvCxnSpPr>
                <p:nvPr/>
              </p:nvCxnSpPr>
              <p:spPr>
                <a:xfrm>
                  <a:off x="9279653" y="1209368"/>
                  <a:ext cx="642019" cy="45424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4" name="TextBox 2053"/>
                <p:cNvSpPr txBox="1"/>
                <p:nvPr/>
              </p:nvSpPr>
              <p:spPr>
                <a:xfrm>
                  <a:off x="8863773" y="884903"/>
                  <a:ext cx="7226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bg1"/>
                      </a:solidFill>
                    </a:rPr>
                    <a:t>大</a:t>
                  </a:r>
                </a:p>
              </p:txBody>
            </p:sp>
            <p:cxnSp>
              <p:nvCxnSpPr>
                <p:cNvPr id="2056" name="直接箭头连接符 2055"/>
                <p:cNvCxnSpPr/>
                <p:nvPr/>
              </p:nvCxnSpPr>
              <p:spPr>
                <a:xfrm flipH="1">
                  <a:off x="8686797" y="2232147"/>
                  <a:ext cx="176976" cy="151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/>
                <p:cNvCxnSpPr/>
                <p:nvPr/>
              </p:nvCxnSpPr>
              <p:spPr>
                <a:xfrm>
                  <a:off x="9026013" y="2248265"/>
                  <a:ext cx="199097" cy="8985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1" name="TextBox 2060"/>
                <p:cNvSpPr txBox="1"/>
                <p:nvPr/>
              </p:nvSpPr>
              <p:spPr>
                <a:xfrm>
                  <a:off x="8568197" y="1932918"/>
                  <a:ext cx="94973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b="1" dirty="0" smtClean="0">
                      <a:solidFill>
                        <a:srgbClr val="FFC000"/>
                      </a:solidFill>
                    </a:rPr>
                    <a:t>可以不一样</a:t>
                  </a:r>
                  <a:endParaRPr lang="zh-CN" altLang="en-US" sz="1100" b="1" dirty="0">
                    <a:solidFill>
                      <a:srgbClr val="FFC000"/>
                    </a:solidFill>
                  </a:endParaRPr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10541103" y="3317230"/>
                <a:ext cx="1058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schemeClr val="bg1"/>
                    </a:solidFill>
                  </a:rPr>
                  <a:t>CapSule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右箭头 76"/>
            <p:cNvSpPr/>
            <p:nvPr/>
          </p:nvSpPr>
          <p:spPr>
            <a:xfrm rot="16200000">
              <a:off x="7839659" y="2042128"/>
              <a:ext cx="320521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右箭头 77"/>
            <p:cNvSpPr/>
            <p:nvPr/>
          </p:nvSpPr>
          <p:spPr>
            <a:xfrm rot="16200000">
              <a:off x="9846362" y="2057331"/>
              <a:ext cx="320521" cy="304800"/>
            </a:xfrm>
            <a:prstGeom prst="rightArrow">
              <a:avLst/>
            </a:prstGeom>
            <a:solidFill>
              <a:srgbClr val="FF993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005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6697" y="274639"/>
            <a:ext cx="10985704" cy="1192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  <a:cs typeface="黑体"/>
              </a:rPr>
              <a:t>大纲</a:t>
            </a:r>
            <a:endParaRPr lang="en-US" sz="4000" b="1" dirty="0">
              <a:latin typeface="微软雅黑" pitchFamily="34" charset="-122"/>
              <a:ea typeface="微软雅黑" pitchFamily="34" charset="-122"/>
              <a:cs typeface="黑体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596699" y="1269075"/>
            <a:ext cx="7515670" cy="42526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defTabSz="60958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胶囊网络的前世今生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卷积网络的局限性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胶囊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网络的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14350" defTabSz="609585">
              <a:buFont typeface="+mj-lt"/>
              <a:buAutoNum type="arabicPeriod"/>
            </a:pPr>
            <a:r>
              <a:rPr lang="zh-CN" altLang="en-US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胶囊网络在文本分类的探索</a:t>
            </a:r>
            <a:endParaRPr lang="en-US" altLang="zh-CN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论文方案</a:t>
            </a:r>
            <a:endParaRPr lang="en-US" altLang="zh-CN" sz="24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7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35" y="2013198"/>
            <a:ext cx="8494881" cy="364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5769" y="684688"/>
            <a:ext cx="9483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C000"/>
                </a:solidFill>
              </a:rPr>
              <a:t>《</a:t>
            </a:r>
            <a:r>
              <a:rPr lang="en-US" altLang="zh-CN" sz="3200" dirty="0" err="1" smtClean="0">
                <a:solidFill>
                  <a:srgbClr val="FFC000"/>
                </a:solidFill>
              </a:rPr>
              <a:t>InvestigatingCapsuleNetworkswithDynamicRoutingfor</a:t>
            </a:r>
            <a:r>
              <a:rPr lang="en-US" altLang="zh-CN" sz="3200" dirty="0" smtClean="0">
                <a:solidFill>
                  <a:srgbClr val="FFC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C000"/>
                </a:solidFill>
              </a:rPr>
              <a:t>TextClassiﬁcation</a:t>
            </a:r>
            <a:r>
              <a:rPr lang="en-US" altLang="zh-CN" sz="3200" dirty="0">
                <a:solidFill>
                  <a:srgbClr val="FFC000"/>
                </a:solidFill>
              </a:rPr>
              <a:t>》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09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个人实现方案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39618" y="1615028"/>
            <a:ext cx="472611" cy="431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从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31276" y="2385204"/>
            <a:ext cx="472611" cy="431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清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39617" y="3116714"/>
            <a:ext cx="472611" cy="431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远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39618" y="3918044"/>
            <a:ext cx="472611" cy="431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出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9618" y="4650547"/>
            <a:ext cx="472611" cy="431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差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249" y="5578419"/>
            <a:ext cx="123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Characters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12" y="1519635"/>
            <a:ext cx="72548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11" y="2289811"/>
            <a:ext cx="72548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12" y="3021321"/>
            <a:ext cx="72548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10" y="3822651"/>
            <a:ext cx="72548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809" y="4555154"/>
            <a:ext cx="72548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343381" y="5568587"/>
            <a:ext cx="138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Embedding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29" name="直接箭头连接符 28"/>
          <p:cNvCxnSpPr>
            <a:stCxn id="5" idx="3"/>
            <a:endCxn id="1027" idx="1"/>
          </p:cNvCxnSpPr>
          <p:nvPr/>
        </p:nvCxnSpPr>
        <p:spPr>
          <a:xfrm flipV="1">
            <a:off x="1812229" y="1830785"/>
            <a:ext cx="734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7" idx="3"/>
            <a:endCxn id="23" idx="1"/>
          </p:cNvCxnSpPr>
          <p:nvPr/>
        </p:nvCxnSpPr>
        <p:spPr>
          <a:xfrm flipV="1">
            <a:off x="1803887" y="2600961"/>
            <a:ext cx="74292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8" idx="3"/>
            <a:endCxn id="24" idx="1"/>
          </p:cNvCxnSpPr>
          <p:nvPr/>
        </p:nvCxnSpPr>
        <p:spPr>
          <a:xfrm flipV="1">
            <a:off x="1812228" y="3332471"/>
            <a:ext cx="73458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9" idx="3"/>
            <a:endCxn id="25" idx="1"/>
          </p:cNvCxnSpPr>
          <p:nvPr/>
        </p:nvCxnSpPr>
        <p:spPr>
          <a:xfrm flipV="1">
            <a:off x="1812229" y="4133801"/>
            <a:ext cx="73458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0" idx="3"/>
            <a:endCxn id="26" idx="1"/>
          </p:cNvCxnSpPr>
          <p:nvPr/>
        </p:nvCxnSpPr>
        <p:spPr>
          <a:xfrm flipV="1">
            <a:off x="1812229" y="4866304"/>
            <a:ext cx="73458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109884" y="1519635"/>
            <a:ext cx="285135" cy="52690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109883" y="2289811"/>
            <a:ext cx="285135" cy="52690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119715" y="3021321"/>
            <a:ext cx="285135" cy="52690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109881" y="3822651"/>
            <a:ext cx="285135" cy="52690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109884" y="4555154"/>
            <a:ext cx="285135" cy="52690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763729" y="1256181"/>
            <a:ext cx="285135" cy="52690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763729" y="2074053"/>
            <a:ext cx="285135" cy="52690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4763728" y="2853260"/>
            <a:ext cx="285135" cy="52690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4763727" y="3622995"/>
            <a:ext cx="285135" cy="52690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763726" y="4349559"/>
            <a:ext cx="285135" cy="52690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4252448" y="2064415"/>
            <a:ext cx="0" cy="225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V="1">
            <a:off x="4252448" y="2816719"/>
            <a:ext cx="0" cy="225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4262282" y="3548229"/>
            <a:ext cx="0" cy="225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4252451" y="4350328"/>
            <a:ext cx="0" cy="225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9" idx="2"/>
            <a:endCxn id="50" idx="0"/>
          </p:cNvCxnSpPr>
          <p:nvPr/>
        </p:nvCxnSpPr>
        <p:spPr>
          <a:xfrm>
            <a:off x="4906297" y="1783089"/>
            <a:ext cx="0" cy="290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906297" y="2621147"/>
            <a:ext cx="0" cy="290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4930874" y="3352657"/>
            <a:ext cx="0" cy="290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906293" y="4086105"/>
            <a:ext cx="0" cy="290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967317" y="5079025"/>
            <a:ext cx="13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Backward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63726" y="5082062"/>
            <a:ext cx="138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Forward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3224981" y="1370710"/>
            <a:ext cx="1543664" cy="408929"/>
          </a:xfrm>
          <a:custGeom>
            <a:avLst/>
            <a:gdLst>
              <a:gd name="connsiteX0" fmla="*/ 0 w 1543664"/>
              <a:gd name="connsiteY0" fmla="*/ 408929 h 408929"/>
              <a:gd name="connsiteX1" fmla="*/ 609600 w 1543664"/>
              <a:gd name="connsiteY1" fmla="*/ 64800 h 408929"/>
              <a:gd name="connsiteX2" fmla="*/ 1189703 w 1543664"/>
              <a:gd name="connsiteY2" fmla="*/ 5806 h 408929"/>
              <a:gd name="connsiteX3" fmla="*/ 1543664 w 1543664"/>
              <a:gd name="connsiteY3" fmla="*/ 143458 h 40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64" h="408929">
                <a:moveTo>
                  <a:pt x="0" y="408929"/>
                </a:moveTo>
                <a:cubicBezTo>
                  <a:pt x="205658" y="270458"/>
                  <a:pt x="411316" y="131987"/>
                  <a:pt x="609600" y="64800"/>
                </a:cubicBezTo>
                <a:cubicBezTo>
                  <a:pt x="807884" y="-2387"/>
                  <a:pt x="1034026" y="-7304"/>
                  <a:pt x="1189703" y="5806"/>
                </a:cubicBezTo>
                <a:cubicBezTo>
                  <a:pt x="1345380" y="18916"/>
                  <a:pt x="1483032" y="122155"/>
                  <a:pt x="1543664" y="143458"/>
                </a:cubicBezTo>
              </a:path>
            </a:pathLst>
          </a:cu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/>
          <p:cNvCxnSpPr>
            <a:stCxn id="77" idx="0"/>
            <a:endCxn id="42" idx="1"/>
          </p:cNvCxnSpPr>
          <p:nvPr/>
        </p:nvCxnSpPr>
        <p:spPr>
          <a:xfrm>
            <a:off x="3224981" y="1779639"/>
            <a:ext cx="884903" cy="3450"/>
          </a:xfrm>
          <a:prstGeom prst="straightConnector1">
            <a:avLst/>
          </a:pr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任意多边形 85"/>
          <p:cNvSpPr/>
          <p:nvPr/>
        </p:nvSpPr>
        <p:spPr>
          <a:xfrm>
            <a:off x="3220062" y="2144336"/>
            <a:ext cx="1543664" cy="408929"/>
          </a:xfrm>
          <a:custGeom>
            <a:avLst/>
            <a:gdLst>
              <a:gd name="connsiteX0" fmla="*/ 0 w 1543664"/>
              <a:gd name="connsiteY0" fmla="*/ 408929 h 408929"/>
              <a:gd name="connsiteX1" fmla="*/ 609600 w 1543664"/>
              <a:gd name="connsiteY1" fmla="*/ 64800 h 408929"/>
              <a:gd name="connsiteX2" fmla="*/ 1189703 w 1543664"/>
              <a:gd name="connsiteY2" fmla="*/ 5806 h 408929"/>
              <a:gd name="connsiteX3" fmla="*/ 1543664 w 1543664"/>
              <a:gd name="connsiteY3" fmla="*/ 143458 h 40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64" h="408929">
                <a:moveTo>
                  <a:pt x="0" y="408929"/>
                </a:moveTo>
                <a:cubicBezTo>
                  <a:pt x="205658" y="270458"/>
                  <a:pt x="411316" y="131987"/>
                  <a:pt x="609600" y="64800"/>
                </a:cubicBezTo>
                <a:cubicBezTo>
                  <a:pt x="807884" y="-2387"/>
                  <a:pt x="1034026" y="-7304"/>
                  <a:pt x="1189703" y="5806"/>
                </a:cubicBezTo>
                <a:cubicBezTo>
                  <a:pt x="1345380" y="18916"/>
                  <a:pt x="1483032" y="122155"/>
                  <a:pt x="1543664" y="143458"/>
                </a:cubicBezTo>
              </a:path>
            </a:pathLst>
          </a:cu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>
            <a:stCxn id="86" idx="0"/>
          </p:cNvCxnSpPr>
          <p:nvPr/>
        </p:nvCxnSpPr>
        <p:spPr>
          <a:xfrm>
            <a:off x="3220062" y="2553265"/>
            <a:ext cx="884903" cy="3450"/>
          </a:xfrm>
          <a:prstGeom prst="straightConnector1">
            <a:avLst/>
          </a:pr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任意多边形 87"/>
          <p:cNvSpPr/>
          <p:nvPr/>
        </p:nvSpPr>
        <p:spPr>
          <a:xfrm>
            <a:off x="3220065" y="2861098"/>
            <a:ext cx="1543664" cy="408929"/>
          </a:xfrm>
          <a:custGeom>
            <a:avLst/>
            <a:gdLst>
              <a:gd name="connsiteX0" fmla="*/ 0 w 1543664"/>
              <a:gd name="connsiteY0" fmla="*/ 408929 h 408929"/>
              <a:gd name="connsiteX1" fmla="*/ 609600 w 1543664"/>
              <a:gd name="connsiteY1" fmla="*/ 64800 h 408929"/>
              <a:gd name="connsiteX2" fmla="*/ 1189703 w 1543664"/>
              <a:gd name="connsiteY2" fmla="*/ 5806 h 408929"/>
              <a:gd name="connsiteX3" fmla="*/ 1543664 w 1543664"/>
              <a:gd name="connsiteY3" fmla="*/ 143458 h 40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64" h="408929">
                <a:moveTo>
                  <a:pt x="0" y="408929"/>
                </a:moveTo>
                <a:cubicBezTo>
                  <a:pt x="205658" y="270458"/>
                  <a:pt x="411316" y="131987"/>
                  <a:pt x="609600" y="64800"/>
                </a:cubicBezTo>
                <a:cubicBezTo>
                  <a:pt x="807884" y="-2387"/>
                  <a:pt x="1034026" y="-7304"/>
                  <a:pt x="1189703" y="5806"/>
                </a:cubicBezTo>
                <a:cubicBezTo>
                  <a:pt x="1345380" y="18916"/>
                  <a:pt x="1483032" y="122155"/>
                  <a:pt x="1543664" y="143458"/>
                </a:cubicBezTo>
              </a:path>
            </a:pathLst>
          </a:cu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/>
          <p:cNvCxnSpPr>
            <a:stCxn id="88" idx="0"/>
          </p:cNvCxnSpPr>
          <p:nvPr/>
        </p:nvCxnSpPr>
        <p:spPr>
          <a:xfrm>
            <a:off x="3220065" y="3270027"/>
            <a:ext cx="884903" cy="3450"/>
          </a:xfrm>
          <a:prstGeom prst="straightConnector1">
            <a:avLst/>
          </a:pr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任意多边形 89"/>
          <p:cNvSpPr/>
          <p:nvPr/>
        </p:nvSpPr>
        <p:spPr>
          <a:xfrm>
            <a:off x="3224981" y="3724873"/>
            <a:ext cx="1543664" cy="408929"/>
          </a:xfrm>
          <a:custGeom>
            <a:avLst/>
            <a:gdLst>
              <a:gd name="connsiteX0" fmla="*/ 0 w 1543664"/>
              <a:gd name="connsiteY0" fmla="*/ 408929 h 408929"/>
              <a:gd name="connsiteX1" fmla="*/ 609600 w 1543664"/>
              <a:gd name="connsiteY1" fmla="*/ 64800 h 408929"/>
              <a:gd name="connsiteX2" fmla="*/ 1189703 w 1543664"/>
              <a:gd name="connsiteY2" fmla="*/ 5806 h 408929"/>
              <a:gd name="connsiteX3" fmla="*/ 1543664 w 1543664"/>
              <a:gd name="connsiteY3" fmla="*/ 143458 h 40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64" h="408929">
                <a:moveTo>
                  <a:pt x="0" y="408929"/>
                </a:moveTo>
                <a:cubicBezTo>
                  <a:pt x="205658" y="270458"/>
                  <a:pt x="411316" y="131987"/>
                  <a:pt x="609600" y="64800"/>
                </a:cubicBezTo>
                <a:cubicBezTo>
                  <a:pt x="807884" y="-2387"/>
                  <a:pt x="1034026" y="-7304"/>
                  <a:pt x="1189703" y="5806"/>
                </a:cubicBezTo>
                <a:cubicBezTo>
                  <a:pt x="1345380" y="18916"/>
                  <a:pt x="1483032" y="122155"/>
                  <a:pt x="1543664" y="143458"/>
                </a:cubicBezTo>
              </a:path>
            </a:pathLst>
          </a:cu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箭头连接符 90"/>
          <p:cNvCxnSpPr>
            <a:stCxn id="90" idx="0"/>
          </p:cNvCxnSpPr>
          <p:nvPr/>
        </p:nvCxnSpPr>
        <p:spPr>
          <a:xfrm>
            <a:off x="3224981" y="4133802"/>
            <a:ext cx="884903" cy="3450"/>
          </a:xfrm>
          <a:prstGeom prst="straightConnector1">
            <a:avLst/>
          </a:pr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任意多边形 91"/>
          <p:cNvSpPr/>
          <p:nvPr/>
        </p:nvSpPr>
        <p:spPr>
          <a:xfrm>
            <a:off x="3224981" y="4437379"/>
            <a:ext cx="1543664" cy="408929"/>
          </a:xfrm>
          <a:custGeom>
            <a:avLst/>
            <a:gdLst>
              <a:gd name="connsiteX0" fmla="*/ 0 w 1543664"/>
              <a:gd name="connsiteY0" fmla="*/ 408929 h 408929"/>
              <a:gd name="connsiteX1" fmla="*/ 609600 w 1543664"/>
              <a:gd name="connsiteY1" fmla="*/ 64800 h 408929"/>
              <a:gd name="connsiteX2" fmla="*/ 1189703 w 1543664"/>
              <a:gd name="connsiteY2" fmla="*/ 5806 h 408929"/>
              <a:gd name="connsiteX3" fmla="*/ 1543664 w 1543664"/>
              <a:gd name="connsiteY3" fmla="*/ 143458 h 40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64" h="408929">
                <a:moveTo>
                  <a:pt x="0" y="408929"/>
                </a:moveTo>
                <a:cubicBezTo>
                  <a:pt x="205658" y="270458"/>
                  <a:pt x="411316" y="131987"/>
                  <a:pt x="609600" y="64800"/>
                </a:cubicBezTo>
                <a:cubicBezTo>
                  <a:pt x="807884" y="-2387"/>
                  <a:pt x="1034026" y="-7304"/>
                  <a:pt x="1189703" y="5806"/>
                </a:cubicBezTo>
                <a:cubicBezTo>
                  <a:pt x="1345380" y="18916"/>
                  <a:pt x="1483032" y="122155"/>
                  <a:pt x="1543664" y="143458"/>
                </a:cubicBezTo>
              </a:path>
            </a:pathLst>
          </a:cu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箭头连接符 92"/>
          <p:cNvCxnSpPr>
            <a:stCxn id="92" idx="0"/>
          </p:cNvCxnSpPr>
          <p:nvPr/>
        </p:nvCxnSpPr>
        <p:spPr>
          <a:xfrm>
            <a:off x="3224981" y="4846308"/>
            <a:ext cx="884903" cy="3450"/>
          </a:xfrm>
          <a:prstGeom prst="straightConnector1">
            <a:avLst/>
          </a:prstGeom>
          <a:ln w="19050">
            <a:solidFill>
              <a:srgbClr val="FF993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910" y="2050735"/>
            <a:ext cx="1471306" cy="126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13" y="2196947"/>
            <a:ext cx="1505870" cy="129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612" y="2348800"/>
            <a:ext cx="1505870" cy="129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5166803" y="5602235"/>
            <a:ext cx="178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Feature Layer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00" name="直接箭头连接符 99"/>
          <p:cNvCxnSpPr>
            <a:endCxn id="97" idx="1"/>
          </p:cNvCxnSpPr>
          <p:nvPr/>
        </p:nvCxnSpPr>
        <p:spPr>
          <a:xfrm>
            <a:off x="5166803" y="2994644"/>
            <a:ext cx="435809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7436216" y="2930138"/>
            <a:ext cx="435809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7934634" y="2250370"/>
            <a:ext cx="1582994" cy="12741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8111614" y="2463929"/>
            <a:ext cx="122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Capsule</a:t>
            </a:r>
            <a:endParaRPr lang="zh-CN" altLang="en-US" dirty="0"/>
          </a:p>
        </p:txBody>
      </p:sp>
      <p:cxnSp>
        <p:nvCxnSpPr>
          <p:cNvPr id="106" name="直接箭头连接符 105"/>
          <p:cNvCxnSpPr/>
          <p:nvPr/>
        </p:nvCxnSpPr>
        <p:spPr>
          <a:xfrm>
            <a:off x="9527460" y="2858301"/>
            <a:ext cx="435809" cy="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9963269" y="2309612"/>
            <a:ext cx="999699" cy="11557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" name="直接连接符 106"/>
          <p:cNvCxnSpPr/>
          <p:nvPr/>
        </p:nvCxnSpPr>
        <p:spPr>
          <a:xfrm>
            <a:off x="9963269" y="2601577"/>
            <a:ext cx="9996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9963269" y="2975924"/>
            <a:ext cx="9996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左大括号 107"/>
          <p:cNvSpPr/>
          <p:nvPr/>
        </p:nvSpPr>
        <p:spPr>
          <a:xfrm flipH="1">
            <a:off x="10992464" y="2322568"/>
            <a:ext cx="196645" cy="11297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11208773" y="2698090"/>
            <a:ext cx="78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3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2" name="左大括号 111"/>
          <p:cNvSpPr/>
          <p:nvPr/>
        </p:nvSpPr>
        <p:spPr>
          <a:xfrm rot="5400000">
            <a:off x="10265478" y="1603281"/>
            <a:ext cx="395280" cy="98295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0227139" y="1580474"/>
            <a:ext cx="78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16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678515" y="5578419"/>
            <a:ext cx="178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Capsule Network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结果对比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236011" y="4983906"/>
            <a:ext cx="3614183" cy="1510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solidFill>
                  <a:schemeClr val="bg1"/>
                </a:solidFill>
              </a:rPr>
              <a:t>Tips</a:t>
            </a:r>
            <a:r>
              <a:rPr lang="zh-CN" altLang="en-US" sz="1800" dirty="0" smtClean="0">
                <a:solidFill>
                  <a:schemeClr val="bg1"/>
                </a:solidFill>
              </a:rPr>
              <a:t>：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solidFill>
                  <a:srgbClr val="FFC000"/>
                </a:solidFill>
              </a:rPr>
              <a:t>在公司数据集上</a:t>
            </a:r>
            <a:r>
              <a:rPr lang="en-US" altLang="zh-CN" sz="1400" dirty="0" smtClean="0">
                <a:solidFill>
                  <a:srgbClr val="FFC000"/>
                </a:solidFill>
              </a:rPr>
              <a:t>,1800</a:t>
            </a:r>
            <a:r>
              <a:rPr lang="zh-CN" altLang="en-US" sz="1400" dirty="0" smtClean="0">
                <a:solidFill>
                  <a:srgbClr val="FFC000"/>
                </a:solidFill>
              </a:rPr>
              <a:t>数据</a:t>
            </a:r>
            <a:endParaRPr lang="en-US" altLang="zh-CN" sz="1400" dirty="0" smtClean="0">
              <a:solidFill>
                <a:srgbClr val="FFC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solidFill>
                  <a:srgbClr val="FFC000"/>
                </a:solidFill>
              </a:rPr>
              <a:t>训练集</a:t>
            </a:r>
            <a:r>
              <a:rPr lang="en-US" altLang="zh-CN" sz="1400" dirty="0" smtClean="0">
                <a:solidFill>
                  <a:srgbClr val="FFC000"/>
                </a:solidFill>
              </a:rPr>
              <a:t>80%</a:t>
            </a:r>
            <a:r>
              <a:rPr lang="zh-CN" altLang="en-US" sz="1400" dirty="0" smtClean="0">
                <a:solidFill>
                  <a:srgbClr val="FFC000"/>
                </a:solidFill>
              </a:rPr>
              <a:t>，测试集</a:t>
            </a:r>
            <a:r>
              <a:rPr lang="en-US" altLang="zh-CN" sz="1400" dirty="0" smtClean="0">
                <a:solidFill>
                  <a:srgbClr val="FFC000"/>
                </a:solidFill>
              </a:rPr>
              <a:t>20%</a:t>
            </a:r>
          </a:p>
          <a:p>
            <a:pPr marL="0" indent="0">
              <a:buNone/>
            </a:pPr>
            <a:endParaRPr lang="zh-CN" alt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91563"/>
              </p:ext>
            </p:extLst>
          </p:nvPr>
        </p:nvGraphicFramePr>
        <p:xfrm>
          <a:off x="1670086" y="1149191"/>
          <a:ext cx="8128000" cy="365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模型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Precision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Recall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Adv</a:t>
                      </a:r>
                      <a:r>
                        <a:rPr lang="en-US" altLang="zh-CN" dirty="0" smtClean="0"/>
                        <a:t>-LSTM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0.9957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Bi-LSTM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0.9904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FastText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0.9973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TextCNN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0.9829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0.9812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0.9852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Transformer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0.9924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Capsule+CNN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0.9799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0.9807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0.9826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Capsule+Gru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0.9944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0.9951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0.9942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8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尚待验证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6517" y="1268380"/>
            <a:ext cx="5457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FFC000"/>
                </a:solidFill>
              </a:rPr>
              <a:t>初始阶段不收敛的原因是？？？</a:t>
            </a:r>
            <a:endParaRPr lang="en-US" altLang="zh-CN" sz="2400" dirty="0" smtClean="0">
              <a:solidFill>
                <a:srgbClr val="FFC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FFC000"/>
                </a:solidFill>
              </a:rPr>
              <a:t>泛化能力？？？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6" y="2328449"/>
            <a:ext cx="10427913" cy="372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5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6697" y="274639"/>
            <a:ext cx="10985704" cy="1192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  <a:cs typeface="黑体"/>
              </a:rPr>
              <a:t>大纲</a:t>
            </a:r>
            <a:endParaRPr lang="en-US" sz="4000" b="1" dirty="0">
              <a:latin typeface="微软雅黑" pitchFamily="34" charset="-122"/>
              <a:ea typeface="微软雅黑" pitchFamily="34" charset="-122"/>
              <a:cs typeface="黑体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596699" y="1269075"/>
            <a:ext cx="7515670" cy="42526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defTabSz="60958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胶囊网络的前世今生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卷积网络的局限性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胶囊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网络的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14350" defTabSz="609585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胶囊网络在文本分类的探索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论文方案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03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6697" y="274639"/>
            <a:ext cx="10985704" cy="11929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  <a:cs typeface="黑体"/>
              </a:rPr>
              <a:t>大纲</a:t>
            </a:r>
            <a:endParaRPr lang="en-US" sz="4000" b="1" dirty="0">
              <a:latin typeface="微软雅黑" pitchFamily="34" charset="-122"/>
              <a:ea typeface="微软雅黑" pitchFamily="34" charset="-122"/>
              <a:cs typeface="黑体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596699" y="1269075"/>
            <a:ext cx="7515670" cy="42526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defTabSz="60958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胶囊网络的前世今生</a:t>
            </a:r>
            <a:endParaRPr lang="en-US" altLang="zh-CN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卷积网络的局限性</a:t>
            </a:r>
            <a:endParaRPr lang="en-US" altLang="zh-CN" sz="24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胶囊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网络的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4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14350" defTabSz="609585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胶囊网络在文本分类的探索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论文方案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609585"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9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的局限性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2069" y="1450204"/>
            <a:ext cx="10733069" cy="1888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>
                <a:solidFill>
                  <a:schemeClr val="bg1"/>
                </a:solidFill>
                <a:latin typeface="+mn-lt"/>
              </a:rPr>
              <a:t>The </a:t>
            </a:r>
            <a:r>
              <a:rPr lang="en-US" altLang="zh-CN" sz="3600" dirty="0">
                <a:solidFill>
                  <a:srgbClr val="FFC000"/>
                </a:solidFill>
                <a:latin typeface="+mn-lt"/>
              </a:rPr>
              <a:t>pooling operation </a:t>
            </a:r>
            <a:r>
              <a:rPr lang="en-US" altLang="zh-CN" sz="3600" dirty="0">
                <a:solidFill>
                  <a:schemeClr val="bg1"/>
                </a:solidFill>
                <a:latin typeface="+mn-lt"/>
              </a:rPr>
              <a:t>used in convolutional </a:t>
            </a:r>
            <a:r>
              <a:rPr lang="en-US" altLang="zh-CN" sz="3600" dirty="0" smtClean="0">
                <a:solidFill>
                  <a:schemeClr val="bg1"/>
                </a:solidFill>
                <a:latin typeface="+mn-lt"/>
              </a:rPr>
              <a:t>neural networks </a:t>
            </a:r>
            <a:r>
              <a:rPr lang="en-US" altLang="zh-CN" sz="3600" dirty="0">
                <a:solidFill>
                  <a:schemeClr val="bg1"/>
                </a:solidFill>
                <a:latin typeface="+mn-lt"/>
              </a:rPr>
              <a:t>is </a:t>
            </a:r>
            <a:r>
              <a:rPr lang="en-US" altLang="zh-CN" sz="3600" dirty="0">
                <a:solidFill>
                  <a:srgbClr val="FFC000"/>
                </a:solidFill>
                <a:latin typeface="+mn-lt"/>
              </a:rPr>
              <a:t>a big mistake </a:t>
            </a:r>
            <a:r>
              <a:rPr lang="en-US" altLang="zh-CN" sz="3600" dirty="0">
                <a:solidFill>
                  <a:schemeClr val="bg1"/>
                </a:solidFill>
                <a:latin typeface="+mn-lt"/>
              </a:rPr>
              <a:t>and the fact that it works so </a:t>
            </a:r>
            <a:r>
              <a:rPr lang="en-US" altLang="zh-CN" sz="3600" dirty="0" smtClean="0">
                <a:solidFill>
                  <a:schemeClr val="bg1"/>
                </a:solidFill>
                <a:latin typeface="+mn-lt"/>
              </a:rPr>
              <a:t>well </a:t>
            </a:r>
            <a:r>
              <a:rPr lang="en-US" altLang="zh-CN" sz="3600" dirty="0">
                <a:solidFill>
                  <a:srgbClr val="FFC000"/>
                </a:solidFill>
                <a:latin typeface="+mn-lt"/>
              </a:rPr>
              <a:t>is a disaster</a:t>
            </a:r>
            <a:r>
              <a:rPr lang="en-US" altLang="zh-CN" sz="3600" dirty="0">
                <a:solidFill>
                  <a:schemeClr val="bg1"/>
                </a:solidFill>
                <a:latin typeface="+mn-lt"/>
              </a:rPr>
              <a:t>. </a:t>
            </a:r>
          </a:p>
        </p:txBody>
      </p:sp>
      <p:sp>
        <p:nvSpPr>
          <p:cNvPr id="4" name="矩形 3"/>
          <p:cNvSpPr/>
          <p:nvPr/>
        </p:nvSpPr>
        <p:spPr>
          <a:xfrm>
            <a:off x="7623349" y="3298145"/>
            <a:ext cx="1836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  <a:cs typeface="Arial"/>
              </a:rPr>
              <a:t>-- Hinton</a:t>
            </a:r>
          </a:p>
        </p:txBody>
      </p:sp>
      <p:pic>
        <p:nvPicPr>
          <p:cNvPr id="4098" name="Picture 2" descr="http://5b0988e595225.cdn.sohucs.com/images/20180328/66399ed9195e4f87b10005b2894f9d9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76" y="3298145"/>
            <a:ext cx="2823931" cy="32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68" y="3944475"/>
            <a:ext cx="2394616" cy="1705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66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24" y="408730"/>
            <a:ext cx="10972800" cy="762523"/>
          </a:xfrm>
        </p:spPr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的局限性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93987" y="2404153"/>
            <a:ext cx="3318552" cy="4087283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CNN </a:t>
            </a:r>
            <a:r>
              <a:rPr lang="zh-CN" altLang="en-US" sz="2000" dirty="0">
                <a:solidFill>
                  <a:schemeClr val="bg1"/>
                </a:solidFill>
              </a:rPr>
              <a:t>对物体之间的</a:t>
            </a:r>
            <a:r>
              <a:rPr lang="zh-CN" altLang="en-US" sz="2000" dirty="0">
                <a:solidFill>
                  <a:srgbClr val="FFC000"/>
                </a:solidFill>
              </a:rPr>
              <a:t>空间关系 </a:t>
            </a:r>
            <a:r>
              <a:rPr lang="en-US" altLang="zh-CN" sz="2000" dirty="0">
                <a:solidFill>
                  <a:schemeClr val="bg1"/>
                </a:solidFill>
              </a:rPr>
              <a:t>(spatial relationship) </a:t>
            </a:r>
            <a:r>
              <a:rPr lang="zh-CN" altLang="en-US" sz="2000" dirty="0">
                <a:solidFill>
                  <a:schemeClr val="bg1"/>
                </a:solidFill>
              </a:rPr>
              <a:t>的识别能力不</a:t>
            </a:r>
            <a:r>
              <a:rPr lang="zh-CN" altLang="en-US" sz="2000" dirty="0" smtClean="0">
                <a:solidFill>
                  <a:schemeClr val="bg1"/>
                </a:solidFill>
              </a:rPr>
              <a:t>强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CNN </a:t>
            </a:r>
            <a:r>
              <a:rPr lang="zh-CN" altLang="en-US" sz="2000" dirty="0">
                <a:solidFill>
                  <a:schemeClr val="bg1"/>
                </a:solidFill>
              </a:rPr>
              <a:t>对物体</a:t>
            </a:r>
            <a:r>
              <a:rPr lang="zh-CN" altLang="en-US" sz="2000" dirty="0">
                <a:solidFill>
                  <a:srgbClr val="FFC000"/>
                </a:solidFill>
              </a:rPr>
              <a:t>旋转之后</a:t>
            </a:r>
            <a:r>
              <a:rPr lang="zh-CN" altLang="en-US" sz="2000" dirty="0">
                <a:solidFill>
                  <a:schemeClr val="bg1"/>
                </a:solidFill>
              </a:rPr>
              <a:t>的识别能力不强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" r="54300"/>
          <a:stretch/>
        </p:blipFill>
        <p:spPr bwMode="auto">
          <a:xfrm>
            <a:off x="613508" y="1623317"/>
            <a:ext cx="2304353" cy="422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26"/>
          <a:stretch/>
        </p:blipFill>
        <p:spPr bwMode="auto">
          <a:xfrm>
            <a:off x="3159786" y="1659875"/>
            <a:ext cx="2477547" cy="415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824" y="1659875"/>
            <a:ext cx="2285017" cy="4126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60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8503" y="562843"/>
            <a:ext cx="10972800" cy="1143000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bg1"/>
                </a:solidFill>
              </a:rPr>
              <a:t>What is  a  </a:t>
            </a:r>
            <a:r>
              <a:rPr lang="en-US" altLang="zh-CN" dirty="0" smtClean="0">
                <a:solidFill>
                  <a:schemeClr val="bg1"/>
                </a:solidFill>
              </a:rPr>
              <a:t>Capsule 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6311" y="1318405"/>
            <a:ext cx="10157716" cy="1424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>
                <a:solidFill>
                  <a:schemeClr val="bg1"/>
                </a:solidFill>
                <a:latin typeface="+mn-lt"/>
              </a:rPr>
              <a:t>“A Capsule is </a:t>
            </a:r>
            <a:r>
              <a:rPr lang="en-US" altLang="zh-CN" sz="2800" dirty="0" smtClean="0">
                <a:solidFill>
                  <a:srgbClr val="FFC000"/>
                </a:solidFill>
                <a:latin typeface="+mn-lt"/>
              </a:rPr>
              <a:t>a group of neurons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</a:rPr>
              <a:t>whose </a:t>
            </a:r>
            <a:r>
              <a:rPr lang="en-US" altLang="zh-CN" sz="2800" dirty="0" smtClean="0">
                <a:solidFill>
                  <a:srgbClr val="FFC000"/>
                </a:solidFill>
                <a:latin typeface="+mn-lt"/>
              </a:rPr>
              <a:t>activity vector represents 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</a:rPr>
              <a:t>the instantiation parameters of specific type of entity such as an object or </a:t>
            </a:r>
            <a:r>
              <a:rPr lang="en-US" altLang="zh-CN" sz="2800" dirty="0" smtClean="0">
                <a:solidFill>
                  <a:srgbClr val="FFC000"/>
                </a:solidFill>
                <a:latin typeface="+mn-lt"/>
              </a:rPr>
              <a:t>an object part</a:t>
            </a:r>
            <a:r>
              <a:rPr lang="en-US" altLang="zh-CN" sz="2800" dirty="0" smtClean="0">
                <a:solidFill>
                  <a:schemeClr val="bg1"/>
                </a:solidFill>
                <a:latin typeface="+mn-lt"/>
              </a:rPr>
              <a:t>”</a:t>
            </a:r>
            <a:endParaRPr lang="zh-CN" altLang="en-US" sz="28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539421" y="3126685"/>
            <a:ext cx="2697046" cy="1876696"/>
            <a:chOff x="6539421" y="3126685"/>
            <a:chExt cx="2697046" cy="1876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直角三角形 14"/>
                <p:cNvSpPr/>
                <p:nvPr/>
              </p:nvSpPr>
              <p:spPr>
                <a:xfrm>
                  <a:off x="6683327" y="3126685"/>
                  <a:ext cx="750015" cy="965771"/>
                </a:xfrm>
                <a:prstGeom prst="rtTriangle">
                  <a:avLst/>
                </a:prstGeom>
                <a:solidFill>
                  <a:srgbClr val="FF9933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直角三角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327" y="3126685"/>
                  <a:ext cx="750015" cy="965771"/>
                </a:xfrm>
                <a:prstGeom prst="rtTriangl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平行四边形 6"/>
                <p:cNvSpPr/>
                <p:nvPr/>
              </p:nvSpPr>
              <p:spPr>
                <a:xfrm>
                  <a:off x="6539421" y="4277257"/>
                  <a:ext cx="847620" cy="726124"/>
                </a:xfrm>
                <a:prstGeom prst="parallelogram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平行四边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9421" y="4277257"/>
                  <a:ext cx="847620" cy="726124"/>
                </a:xfrm>
                <a:prstGeom prst="parallelogram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上箭头 8"/>
                <p:cNvSpPr/>
                <p:nvPr/>
              </p:nvSpPr>
              <p:spPr>
                <a:xfrm>
                  <a:off x="8424810" y="3609570"/>
                  <a:ext cx="811657" cy="919618"/>
                </a:xfrm>
                <a:prstGeom prst="upArrow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>
                            <a:latin typeface="Cambria Math"/>
                          </a:rPr>
                          <m:t> </m:t>
                        </m:r>
                        <m:r>
                          <a:rPr lang="en-US" altLang="zh-CN" sz="3600" b="0" i="1">
                            <a:latin typeface="Cambria Math"/>
                          </a:rPr>
                          <m:t>𝑣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9" name="上箭头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810" y="3609570"/>
                  <a:ext cx="811657" cy="919618"/>
                </a:xfrm>
                <a:prstGeom prst="upArrow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/>
            <p:cNvCxnSpPr/>
            <p:nvPr/>
          </p:nvCxnSpPr>
          <p:spPr>
            <a:xfrm>
              <a:off x="7674796" y="4223562"/>
              <a:ext cx="6472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579634" y="3450321"/>
            <a:ext cx="5143072" cy="1431773"/>
            <a:chOff x="579634" y="3450321"/>
            <a:chExt cx="5143072" cy="1431773"/>
          </a:xfrm>
        </p:grpSpPr>
        <p:grpSp>
          <p:nvGrpSpPr>
            <p:cNvPr id="37" name="组合 36"/>
            <p:cNvGrpSpPr/>
            <p:nvPr/>
          </p:nvGrpSpPr>
          <p:grpSpPr>
            <a:xfrm>
              <a:off x="579634" y="3450321"/>
              <a:ext cx="4783481" cy="1431773"/>
              <a:chOff x="1056525" y="3164440"/>
              <a:chExt cx="4783481" cy="1431773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1068512" y="3164440"/>
                <a:ext cx="1315092" cy="535274"/>
              </a:xfrm>
              <a:prstGeom prst="roundRect">
                <a:avLst/>
              </a:prstGeom>
              <a:solidFill>
                <a:srgbClr val="FF993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Cap_1</a:t>
                </a:r>
                <a:endParaRPr lang="zh-CN" altLang="en-US" dirty="0"/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1056525" y="4060939"/>
                <a:ext cx="1315092" cy="53527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Cap_2</a:t>
                </a:r>
                <a:endParaRPr lang="zh-CN" altLang="en-US" dirty="0"/>
              </a:p>
            </p:txBody>
          </p:sp>
          <p:cxnSp>
            <p:nvCxnSpPr>
              <p:cNvPr id="26" name="直接箭头连接符 25"/>
              <p:cNvCxnSpPr/>
              <p:nvPr/>
            </p:nvCxnSpPr>
            <p:spPr>
              <a:xfrm>
                <a:off x="2505183" y="3432077"/>
                <a:ext cx="47689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2505183" y="4328576"/>
                <a:ext cx="39640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/>
                  <p:cNvSpPr/>
                  <p:nvPr/>
                </p:nvSpPr>
                <p:spPr>
                  <a:xfrm>
                    <a:off x="3061702" y="3164440"/>
                    <a:ext cx="267128" cy="482886"/>
                  </a:xfrm>
                  <a:prstGeom prst="rect">
                    <a:avLst/>
                  </a:prstGeom>
                  <a:solidFill>
                    <a:srgbClr val="FF9933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矩形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1702" y="3164440"/>
                    <a:ext cx="267128" cy="482886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3070264" y="4069379"/>
                    <a:ext cx="267128" cy="482886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0264" y="4069379"/>
                    <a:ext cx="267128" cy="482886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圆角矩形 29"/>
              <p:cNvSpPr/>
              <p:nvPr/>
            </p:nvSpPr>
            <p:spPr>
              <a:xfrm>
                <a:off x="3768904" y="3515377"/>
                <a:ext cx="1563385" cy="701252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/>
                  <a:t>Capsule</a:t>
                </a:r>
                <a:endParaRPr lang="zh-CN" altLang="en-US" sz="2800" dirty="0"/>
              </a:p>
            </p:txBody>
          </p:sp>
          <p:cxnSp>
            <p:nvCxnSpPr>
              <p:cNvPr id="31" name="直接箭头连接符 30"/>
              <p:cNvCxnSpPr>
                <a:stCxn id="21" idx="3"/>
                <a:endCxn id="30" idx="1"/>
              </p:cNvCxnSpPr>
              <p:nvPr/>
            </p:nvCxnSpPr>
            <p:spPr>
              <a:xfrm>
                <a:off x="3328830" y="3405883"/>
                <a:ext cx="440074" cy="4601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29" idx="3"/>
                <a:endCxn id="30" idx="1"/>
              </p:cNvCxnSpPr>
              <p:nvPr/>
            </p:nvCxnSpPr>
            <p:spPr>
              <a:xfrm flipV="1">
                <a:off x="3337392" y="3866003"/>
                <a:ext cx="431512" cy="44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>
                <a:off x="5369965" y="3866003"/>
                <a:ext cx="47004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5363115" y="3921824"/>
                  <a:ext cx="359591" cy="58068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sz="3600" b="0" i="1" smtClean="0">
                            <a:latin typeface="Cambria Math"/>
                          </a:rPr>
                          <m:t>𝑣</m:t>
                        </m:r>
                      </m:oMath>
                    </m:oMathPara>
                  </a14:m>
                  <a:endParaRPr lang="zh-CN" altLang="en-US" sz="36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3115" y="3921824"/>
                  <a:ext cx="359591" cy="58068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10024150" y="2629165"/>
            <a:ext cx="1954058" cy="2435993"/>
            <a:chOff x="10024150" y="2629165"/>
            <a:chExt cx="1954058" cy="2435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074434" y="4092456"/>
                  <a:ext cx="903774" cy="972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.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.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.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4434" y="4092456"/>
                  <a:ext cx="903774" cy="97270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组合 46"/>
            <p:cNvGrpSpPr/>
            <p:nvPr/>
          </p:nvGrpSpPr>
          <p:grpSpPr>
            <a:xfrm>
              <a:off x="10024150" y="2629165"/>
              <a:ext cx="1840307" cy="2228013"/>
              <a:chOff x="10024150" y="2629165"/>
              <a:chExt cx="1840307" cy="2228013"/>
            </a:xfrm>
          </p:grpSpPr>
          <p:sp>
            <p:nvSpPr>
              <p:cNvPr id="4" name="直角三角形 3"/>
              <p:cNvSpPr/>
              <p:nvPr/>
            </p:nvSpPr>
            <p:spPr>
              <a:xfrm>
                <a:off x="10024150" y="2681555"/>
                <a:ext cx="589053" cy="965771"/>
              </a:xfrm>
              <a:prstGeom prst="rtTriangle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1074434" y="2629165"/>
                    <a:ext cx="790023" cy="10705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.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.</m:t>
                                        </m:r>
                                      </m:e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.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zh-CN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74434" y="2629165"/>
                    <a:ext cx="790023" cy="1070549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直角三角形 48"/>
              <p:cNvSpPr/>
              <p:nvPr/>
            </p:nvSpPr>
            <p:spPr>
              <a:xfrm flipH="1">
                <a:off x="10024150" y="3891407"/>
                <a:ext cx="589053" cy="965771"/>
              </a:xfrm>
              <a:prstGeom prst="rtTriangle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4217542" y="5403670"/>
            <a:ext cx="756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FFC000"/>
                </a:solidFill>
                <a:ea typeface="微软雅黑" panose="020B0503020204020204" pitchFamily="34" charset="-122"/>
                <a:cs typeface="Arial"/>
              </a:rPr>
              <a:t>每一个</a:t>
            </a:r>
            <a:r>
              <a:rPr lang="en-US" altLang="zh-CN" sz="2400" dirty="0">
                <a:solidFill>
                  <a:srgbClr val="FFC000"/>
                </a:solidFill>
                <a:ea typeface="微软雅黑" panose="020B0503020204020204" pitchFamily="34" charset="-122"/>
                <a:cs typeface="Arial"/>
              </a:rPr>
              <a:t>V</a:t>
            </a:r>
            <a:r>
              <a:rPr lang="zh-CN" altLang="en-US" sz="2400" dirty="0">
                <a:solidFill>
                  <a:srgbClr val="FFC000"/>
                </a:solidFill>
                <a:ea typeface="微软雅黑" panose="020B0503020204020204" pitchFamily="34" charset="-122"/>
                <a:cs typeface="Arial"/>
              </a:rPr>
              <a:t>的维度代表一种特征</a:t>
            </a:r>
            <a:endParaRPr lang="en-US" altLang="zh-CN" sz="2400" dirty="0">
              <a:solidFill>
                <a:srgbClr val="FFC000"/>
              </a:solidFill>
              <a:ea typeface="微软雅黑" panose="020B0503020204020204" pitchFamily="34" charset="-122"/>
              <a:cs typeface="Arial"/>
            </a:endParaRPr>
          </a:p>
          <a:p>
            <a:pPr marL="514350" indent="-514350">
              <a:buFont typeface="Wingdings" pitchFamily="2" charset="2"/>
              <a:buChar char="Ø"/>
            </a:pPr>
            <a:r>
              <a:rPr lang="en-US" altLang="zh-CN" sz="2400" dirty="0">
                <a:solidFill>
                  <a:srgbClr val="FFC000"/>
                </a:solidFill>
                <a:ea typeface="微软雅黑" panose="020B0503020204020204" pitchFamily="34" charset="-122"/>
                <a:cs typeface="Arial"/>
              </a:rPr>
              <a:t>V</a:t>
            </a:r>
            <a:r>
              <a:rPr lang="zh-CN" altLang="en-US" sz="2400" dirty="0">
                <a:solidFill>
                  <a:srgbClr val="FFC000"/>
                </a:solidFill>
                <a:ea typeface="微软雅黑" panose="020B0503020204020204" pitchFamily="34" charset="-122"/>
                <a:cs typeface="Arial"/>
              </a:rPr>
              <a:t>的的模代表存在的概率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71458" y="6411343"/>
            <a:ext cx="793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</a:rPr>
              <a:t>论文链接：</a:t>
            </a:r>
            <a:r>
              <a:rPr lang="en-US" altLang="zh-CN" sz="1400" dirty="0" smtClean="0">
                <a:solidFill>
                  <a:srgbClr val="FFC000"/>
                </a:solidFill>
              </a:rPr>
              <a:t>《Dynamic </a:t>
            </a:r>
            <a:r>
              <a:rPr lang="en-US" altLang="zh-CN" sz="1400" dirty="0">
                <a:solidFill>
                  <a:srgbClr val="FFC000"/>
                </a:solidFill>
              </a:rPr>
              <a:t>Routing Between </a:t>
            </a:r>
            <a:r>
              <a:rPr lang="en-US" altLang="zh-CN" sz="1400" dirty="0" smtClean="0">
                <a:solidFill>
                  <a:srgbClr val="FFC000"/>
                </a:solidFill>
              </a:rPr>
              <a:t>Capsules》</a:t>
            </a:r>
            <a:r>
              <a:rPr lang="zh-CN" altLang="en-US" sz="1400" dirty="0">
                <a:solidFill>
                  <a:srgbClr val="FFC000"/>
                </a:solidFill>
              </a:rPr>
              <a:t>　</a:t>
            </a:r>
            <a:r>
              <a:rPr lang="zh-CN" altLang="en-US" sz="1400" dirty="0" smtClean="0">
                <a:solidFill>
                  <a:srgbClr val="FFC000"/>
                </a:solidFill>
              </a:rPr>
              <a:t>　</a:t>
            </a:r>
            <a:r>
              <a:rPr lang="en-US" altLang="zh-CN" sz="1400" dirty="0">
                <a:hlinkClick r:id="rId11"/>
              </a:rPr>
              <a:t>https://arxiv.org/pdf/1710.09829.pdf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4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传统的神经网络与胶囊网络比较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93418" y="1407559"/>
            <a:ext cx="4576425" cy="4304335"/>
            <a:chOff x="693418" y="1407559"/>
            <a:chExt cx="4576425" cy="4304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750015" y="1407559"/>
                  <a:ext cx="472611" cy="431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015" y="1407559"/>
                  <a:ext cx="472611" cy="43151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750015" y="2046810"/>
                  <a:ext cx="472611" cy="431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015" y="2046810"/>
                  <a:ext cx="472611" cy="43151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729465" y="2712918"/>
                  <a:ext cx="472611" cy="431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65" y="2712918"/>
                  <a:ext cx="472611" cy="43151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/>
            <p:cNvCxnSpPr>
              <a:stCxn id="4" idx="3"/>
            </p:cNvCxnSpPr>
            <p:nvPr/>
          </p:nvCxnSpPr>
          <p:spPr>
            <a:xfrm>
              <a:off x="1222626" y="1623317"/>
              <a:ext cx="832208" cy="6763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6" idx="3"/>
            </p:cNvCxnSpPr>
            <p:nvPr/>
          </p:nvCxnSpPr>
          <p:spPr>
            <a:xfrm>
              <a:off x="1222626" y="2262568"/>
              <a:ext cx="832208" cy="371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7" idx="3"/>
            </p:cNvCxnSpPr>
            <p:nvPr/>
          </p:nvCxnSpPr>
          <p:spPr>
            <a:xfrm flipV="1">
              <a:off x="1202076" y="2299699"/>
              <a:ext cx="852758" cy="6289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椭圆 15"/>
                <p:cNvSpPr/>
                <p:nvPr/>
              </p:nvSpPr>
              <p:spPr>
                <a:xfrm>
                  <a:off x="2054834" y="2157573"/>
                  <a:ext cx="369870" cy="32075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+</m:t>
                        </m:r>
                      </m:oMath>
                    </m:oMathPara>
                  </a14:m>
                  <a:endParaRPr lang="zh-CN" altLang="en-US" sz="2400" i="1" dirty="0">
                    <a:solidFill>
                      <a:schemeClr val="tx1"/>
                    </a:solidFill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16" name="椭圆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834" y="2157573"/>
                  <a:ext cx="369870" cy="32075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526430" y="1582756"/>
                  <a:ext cx="40511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430" y="1582756"/>
                  <a:ext cx="405115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313099" y="1948617"/>
                  <a:ext cx="40511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i="1">
                      <a:solidFill>
                        <a:schemeClr val="bg1"/>
                      </a:solidFill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099" y="1948617"/>
                  <a:ext cx="405115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1493" b="-1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331935" y="2406675"/>
                  <a:ext cx="40511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935" y="2406675"/>
                  <a:ext cx="405115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/>
            <p:cNvCxnSpPr>
              <a:stCxn id="16" idx="6"/>
            </p:cNvCxnSpPr>
            <p:nvPr/>
          </p:nvCxnSpPr>
          <p:spPr>
            <a:xfrm>
              <a:off x="2424704" y="2317949"/>
              <a:ext cx="3493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774025" y="2133283"/>
                  <a:ext cx="349711" cy="369332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4025" y="2133283"/>
                  <a:ext cx="349711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/>
            <p:cNvCxnSpPr/>
            <p:nvPr/>
          </p:nvCxnSpPr>
          <p:spPr>
            <a:xfrm>
              <a:off x="3123736" y="2353323"/>
              <a:ext cx="3493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473057" y="2102461"/>
                  <a:ext cx="76437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(∙)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3057" y="2102461"/>
                  <a:ext cx="764376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2400" r="-1600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/>
            <p:cNvCxnSpPr/>
            <p:nvPr/>
          </p:nvCxnSpPr>
          <p:spPr>
            <a:xfrm>
              <a:off x="4273252" y="2342396"/>
              <a:ext cx="3493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632847" y="2107013"/>
                  <a:ext cx="430374" cy="461665"/>
                </a:xfrm>
                <a:prstGeom prst="rect">
                  <a:avLst/>
                </a:prstGeom>
                <a:solidFill>
                  <a:srgbClr val="FF9933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2847" y="2107013"/>
                  <a:ext cx="430374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75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/>
            <p:cNvSpPr txBox="1"/>
            <p:nvPr/>
          </p:nvSpPr>
          <p:spPr>
            <a:xfrm>
              <a:off x="693418" y="3401015"/>
              <a:ext cx="20495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</a:rPr>
                <a:t>传统神经网络：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76768" y="3339460"/>
              <a:ext cx="934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C000"/>
                  </a:solidFill>
                </a:rPr>
                <a:t>S</a:t>
              </a:r>
              <a:r>
                <a:rPr lang="en-US" altLang="zh-CN" sz="2400" dirty="0" smtClean="0">
                  <a:solidFill>
                    <a:srgbClr val="FFC000"/>
                  </a:solidFill>
                </a:rPr>
                <a:t>calar</a:t>
              </a:r>
              <a:endParaRPr lang="zh-CN" altLang="en-US" sz="2400" dirty="0">
                <a:solidFill>
                  <a:srgbClr val="FFC000"/>
                </a:solidFill>
              </a:endParaRPr>
            </a:p>
          </p:txBody>
        </p:sp>
        <p:cxnSp>
          <p:nvCxnSpPr>
            <p:cNvPr id="32" name="直接箭头连接符 31"/>
            <p:cNvCxnSpPr/>
            <p:nvPr/>
          </p:nvCxnSpPr>
          <p:spPr>
            <a:xfrm flipV="1">
              <a:off x="3852811" y="3580566"/>
              <a:ext cx="410966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334896" y="3339459"/>
              <a:ext cx="934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C000"/>
                  </a:solidFill>
                </a:rPr>
                <a:t>Scalar</a:t>
              </a:r>
              <a:endParaRPr lang="zh-CN" altLang="en-US" sz="2400" dirty="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063481" y="3873357"/>
                  <a:ext cx="2070567" cy="1145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zh-CN" sz="2000" b="0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  <a:p>
                  <a:endParaRPr lang="en-US" altLang="zh-CN" sz="2000" b="0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481" y="3873357"/>
                  <a:ext cx="2070567" cy="114544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84029" y="4712630"/>
                  <a:ext cx="14139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4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4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029" y="4712630"/>
                  <a:ext cx="1413913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999628" y="5342562"/>
                  <a:ext cx="17743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∙</m:t>
                            </m:r>
                          </m:e>
                        </m:d>
                        <m:r>
                          <a:rPr lang="zh-CN" alt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为</m:t>
                        </m:r>
                        <m:r>
                          <a:rPr lang="zh-CN" alt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激活函数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628" y="5342562"/>
                  <a:ext cx="1774397" cy="36933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5947026" y="1519665"/>
            <a:ext cx="6069202" cy="4336165"/>
            <a:chOff x="5947026" y="1519665"/>
            <a:chExt cx="6069202" cy="4336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5947027" y="1705508"/>
                  <a:ext cx="472611" cy="431515"/>
                </a:xfrm>
                <a:prstGeom prst="rect">
                  <a:avLst/>
                </a:prstGeom>
                <a:solidFill>
                  <a:srgbClr val="FF9933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27" y="1705508"/>
                  <a:ext cx="472611" cy="43151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5947026" y="2714904"/>
                  <a:ext cx="472611" cy="431515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26" y="2714904"/>
                  <a:ext cx="472611" cy="43151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箭头连接符 40"/>
            <p:cNvCxnSpPr/>
            <p:nvPr/>
          </p:nvCxnSpPr>
          <p:spPr>
            <a:xfrm>
              <a:off x="6419638" y="1908313"/>
              <a:ext cx="85446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6419637" y="2930661"/>
              <a:ext cx="85446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559055" y="1519665"/>
                  <a:ext cx="40511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055" y="1519665"/>
                  <a:ext cx="405115" cy="369332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571756" y="2561329"/>
                  <a:ext cx="40511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i="1">
                      <a:solidFill>
                        <a:schemeClr val="bg1"/>
                      </a:solidFill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756" y="2561329"/>
                  <a:ext cx="405115" cy="369332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r="-30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7274106" y="1704331"/>
                  <a:ext cx="369870" cy="564546"/>
                </a:xfrm>
                <a:prstGeom prst="rect">
                  <a:avLst/>
                </a:prstGeom>
                <a:solidFill>
                  <a:srgbClr val="FF9933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106" y="1704331"/>
                  <a:ext cx="369870" cy="564546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7274107" y="2648388"/>
                  <a:ext cx="369870" cy="564546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107" y="2648388"/>
                  <a:ext cx="369870" cy="564546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直接箭头连接符 47"/>
            <p:cNvCxnSpPr/>
            <p:nvPr/>
          </p:nvCxnSpPr>
          <p:spPr>
            <a:xfrm>
              <a:off x="7643976" y="1888997"/>
              <a:ext cx="565079" cy="5827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47" idx="3"/>
            </p:cNvCxnSpPr>
            <p:nvPr/>
          </p:nvCxnSpPr>
          <p:spPr>
            <a:xfrm flipV="1">
              <a:off x="7643977" y="2517169"/>
              <a:ext cx="523981" cy="4134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7872435" y="1862414"/>
                  <a:ext cx="40511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435" y="1862414"/>
                  <a:ext cx="405115" cy="369332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7643977" y="2398699"/>
                  <a:ext cx="40511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3977" y="2398699"/>
                  <a:ext cx="405115" cy="369332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9041262" y="2311574"/>
                  <a:ext cx="336952" cy="369332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latin typeface="Cambria Math"/>
                          </a:rPr>
                          <m:t>s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262" y="2311574"/>
                  <a:ext cx="336952" cy="369332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椭圆 60"/>
                <p:cNvSpPr/>
                <p:nvPr/>
              </p:nvSpPr>
              <p:spPr>
                <a:xfrm>
                  <a:off x="8167958" y="2335864"/>
                  <a:ext cx="369870" cy="32075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+</m:t>
                        </m:r>
                      </m:oMath>
                    </m:oMathPara>
                  </a14:m>
                  <a:endParaRPr lang="zh-CN" altLang="en-US" sz="2400" i="1" dirty="0">
                    <a:solidFill>
                      <a:schemeClr val="tx1"/>
                    </a:solidFill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61" name="椭圆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7958" y="2335864"/>
                  <a:ext cx="369870" cy="320752"/>
                </a:xfrm>
                <a:prstGeom prst="ellipse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接箭头连接符 61"/>
            <p:cNvCxnSpPr/>
            <p:nvPr/>
          </p:nvCxnSpPr>
          <p:spPr>
            <a:xfrm flipV="1">
              <a:off x="8537828" y="2496240"/>
              <a:ext cx="503434" cy="42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9379816" y="2494111"/>
              <a:ext cx="503434" cy="42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9883250" y="2170102"/>
              <a:ext cx="1202569" cy="66610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Squashing</a:t>
              </a:r>
              <a:endParaRPr lang="zh-CN" altLang="en-US" dirty="0"/>
            </a:p>
          </p:txBody>
        </p:sp>
        <p:cxnSp>
          <p:nvCxnSpPr>
            <p:cNvPr id="67" name="直接箭头连接符 66"/>
            <p:cNvCxnSpPr/>
            <p:nvPr/>
          </p:nvCxnSpPr>
          <p:spPr>
            <a:xfrm flipV="1">
              <a:off x="11119574" y="2503155"/>
              <a:ext cx="503434" cy="42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11617602" y="2038520"/>
              <a:ext cx="284740" cy="844734"/>
            </a:xfrm>
            <a:prstGeom prst="rect">
              <a:avLst/>
            </a:prstGeom>
            <a:solidFill>
              <a:srgbClr val="99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1503716" y="2176627"/>
                  <a:ext cx="51251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𝑣</m:t>
                        </m:r>
                      </m:oMath>
                    </m:oMathPara>
                  </a14:m>
                  <a:endParaRPr lang="zh-CN" altLang="en-US" sz="32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3716" y="2176627"/>
                  <a:ext cx="512512" cy="584775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/>
            <p:cNvSpPr txBox="1"/>
            <p:nvPr/>
          </p:nvSpPr>
          <p:spPr>
            <a:xfrm>
              <a:off x="6303301" y="3431793"/>
              <a:ext cx="20495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胶囊网络</a:t>
              </a:r>
              <a:r>
                <a:rPr lang="zh-CN" altLang="en-US" sz="2000" b="1" dirty="0" smtClean="0">
                  <a:solidFill>
                    <a:schemeClr val="bg1"/>
                  </a:solidFill>
                </a:rPr>
                <a:t>：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312606" y="3401016"/>
              <a:ext cx="1181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C000"/>
                  </a:solidFill>
                </a:rPr>
                <a:t>Vector</a:t>
              </a:r>
              <a:endParaRPr lang="zh-CN" altLang="en-US" sz="2400" dirty="0">
                <a:solidFill>
                  <a:srgbClr val="FFC000"/>
                </a:solidFill>
              </a:endParaRPr>
            </a:p>
          </p:txBody>
        </p:sp>
        <p:cxnSp>
          <p:nvCxnSpPr>
            <p:cNvPr id="72" name="直接箭头连接符 71"/>
            <p:cNvCxnSpPr/>
            <p:nvPr/>
          </p:nvCxnSpPr>
          <p:spPr>
            <a:xfrm flipV="1">
              <a:off x="9360567" y="3662670"/>
              <a:ext cx="410966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9770734" y="3401015"/>
              <a:ext cx="1171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C000"/>
                  </a:solidFill>
                </a:rPr>
                <a:t>Vector</a:t>
              </a:r>
              <a:endParaRPr lang="zh-CN" altLang="en-US" sz="2400" dirty="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6935778" y="3912741"/>
                  <a:ext cx="145424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0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  <a:p>
                  <a:endParaRPr lang="en-US" altLang="zh-CN" sz="2000" b="0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5778" y="3912741"/>
                  <a:ext cx="1454244" cy="707886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967790" y="4412048"/>
                  <a:ext cx="1557093" cy="1145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0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altLang="zh-CN" sz="2000" b="0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  <a:p>
                  <a:endParaRPr lang="en-US" altLang="zh-CN" sz="2000" b="0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790" y="4412048"/>
                  <a:ext cx="1557093" cy="1145442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6965838" y="4972831"/>
                  <a:ext cx="4310604" cy="882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𝑣</m:t>
                        </m:r>
                        <m:r>
                          <a:rPr lang="en-US" altLang="zh-CN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𝑆𝑞𝑢𝑎𝑠h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𝑐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𝑠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zh-CN" altLang="en-US" sz="24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38" y="4972831"/>
                  <a:ext cx="4310604" cy="882999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TextBox 68"/>
          <p:cNvSpPr txBox="1"/>
          <p:nvPr/>
        </p:nvSpPr>
        <p:spPr>
          <a:xfrm>
            <a:off x="3983669" y="5865664"/>
            <a:ext cx="505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 smtClean="0">
                <a:solidFill>
                  <a:srgbClr val="FFC000"/>
                </a:solidFill>
                <a:latin typeface="+mn-ea"/>
              </a:rPr>
              <a:t> c</a:t>
            </a:r>
            <a:r>
              <a:rPr lang="zh-CN" altLang="en-US" sz="2400" dirty="0" smtClean="0">
                <a:solidFill>
                  <a:srgbClr val="FFC000"/>
                </a:solidFill>
                <a:latin typeface="+mn-ea"/>
              </a:rPr>
              <a:t>是根据动态路由确定的</a:t>
            </a:r>
            <a:endParaRPr lang="zh-CN" altLang="en-US" sz="2400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924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47085"/>
            <a:ext cx="10972800" cy="1143000"/>
          </a:xfrm>
        </p:spPr>
        <p:txBody>
          <a:bodyPr/>
          <a:lstStyle/>
          <a:p>
            <a:r>
              <a:rPr lang="en-US" altLang="zh-CN" dirty="0" smtClean="0"/>
              <a:t>Dynamic Routing </a:t>
            </a:r>
            <a:r>
              <a:rPr lang="en-US" altLang="zh-CN" sz="2000" dirty="0" smtClean="0"/>
              <a:t>(by Agreement)</a:t>
            </a:r>
            <a:endParaRPr lang="zh-CN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7" t="988" b="66018"/>
          <a:stretch/>
        </p:blipFill>
        <p:spPr bwMode="auto">
          <a:xfrm>
            <a:off x="7578349" y="184935"/>
            <a:ext cx="3439782" cy="159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30209" y="2128894"/>
                <a:ext cx="472611" cy="431515"/>
              </a:xfrm>
              <a:prstGeom prst="rect">
                <a:avLst/>
              </a:prstGeom>
              <a:solidFill>
                <a:srgbClr val="FF993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 </m:t>
                          </m:r>
                          <m:r>
                            <a:rPr lang="en-US" altLang="zh-CN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09" y="2128894"/>
                <a:ext cx="472611" cy="4315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297677" y="4114335"/>
                <a:ext cx="472611" cy="43151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77" y="4114335"/>
                <a:ext cx="472611" cy="4315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/>
          <p:cNvCxnSpPr/>
          <p:nvPr/>
        </p:nvCxnSpPr>
        <p:spPr>
          <a:xfrm>
            <a:off x="1802820" y="2331699"/>
            <a:ext cx="8544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1770288" y="4360559"/>
            <a:ext cx="8544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54937" y="3991227"/>
                <a:ext cx="40511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i="1">
                    <a:solidFill>
                      <a:schemeClr val="bg1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37" y="3991227"/>
                <a:ext cx="405115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1515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657288" y="2042653"/>
                <a:ext cx="369870" cy="564546"/>
              </a:xfrm>
              <a:prstGeom prst="rect">
                <a:avLst/>
              </a:prstGeom>
              <a:solidFill>
                <a:srgbClr val="FF993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288" y="2042653"/>
                <a:ext cx="369870" cy="56454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624757" y="4056831"/>
                <a:ext cx="369870" cy="564546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57" y="4056831"/>
                <a:ext cx="369870" cy="5645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/>
          <p:cNvCxnSpPr/>
          <p:nvPr/>
        </p:nvCxnSpPr>
        <p:spPr>
          <a:xfrm>
            <a:off x="3027158" y="2312383"/>
            <a:ext cx="1037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3"/>
          </p:cNvCxnSpPr>
          <p:nvPr/>
        </p:nvCxnSpPr>
        <p:spPr>
          <a:xfrm flipV="1">
            <a:off x="2994627" y="2409990"/>
            <a:ext cx="1070217" cy="1929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60538" y="1893393"/>
                <a:ext cx="40511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538" y="1893393"/>
                <a:ext cx="405115" cy="369332"/>
              </a:xfrm>
              <a:prstGeom prst="rect">
                <a:avLst/>
              </a:prstGeom>
              <a:blipFill rotWithShape="1">
                <a:blip r:embed="rId8"/>
                <a:stretch>
                  <a:fillRect r="-7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432274" y="2463304"/>
                <a:ext cx="40511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274" y="2463304"/>
                <a:ext cx="405115" cy="369332"/>
              </a:xfrm>
              <a:prstGeom prst="rect">
                <a:avLst/>
              </a:prstGeom>
              <a:blipFill rotWithShape="1">
                <a:blip r:embed="rId9"/>
                <a:stretch>
                  <a:fillRect r="-10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54936" y="1975319"/>
                <a:ext cx="40511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i="1">
                    <a:solidFill>
                      <a:schemeClr val="bg1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36" y="1975319"/>
                <a:ext cx="40511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/>
              <p:cNvSpPr/>
              <p:nvPr/>
            </p:nvSpPr>
            <p:spPr>
              <a:xfrm>
                <a:off x="4064844" y="2159985"/>
                <a:ext cx="441789" cy="4004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sz="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椭圆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44" y="2159985"/>
                <a:ext cx="441789" cy="400424"/>
              </a:xfrm>
              <a:prstGeom prst="ellipse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/>
          <p:cNvCxnSpPr/>
          <p:nvPr/>
        </p:nvCxnSpPr>
        <p:spPr>
          <a:xfrm>
            <a:off x="4506633" y="2331699"/>
            <a:ext cx="6986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205276" y="2140117"/>
                <a:ext cx="336952" cy="36933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/>
                        </a:rPr>
                        <m:t>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76" y="2140117"/>
                <a:ext cx="336952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/>
          <p:cNvCxnSpPr/>
          <p:nvPr/>
        </p:nvCxnSpPr>
        <p:spPr>
          <a:xfrm flipV="1">
            <a:off x="5543830" y="2322654"/>
            <a:ext cx="503434" cy="4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6047264" y="1998645"/>
            <a:ext cx="1202569" cy="6661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Squashing</a:t>
            </a:r>
            <a:endParaRPr lang="zh-CN" altLang="en-US" dirty="0"/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7283588" y="2331698"/>
            <a:ext cx="503434" cy="4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763612" y="1922284"/>
            <a:ext cx="284740" cy="8447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667730" y="2079601"/>
                <a:ext cx="4987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730" y="2079601"/>
                <a:ext cx="49872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2657289" y="2826440"/>
                <a:ext cx="369870" cy="30982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289" y="2826440"/>
                <a:ext cx="369870" cy="30982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624754" y="3672177"/>
                <a:ext cx="369870" cy="3098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54" y="3672177"/>
                <a:ext cx="369870" cy="309828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/>
          <p:cNvSpPr/>
          <p:nvPr/>
        </p:nvSpPr>
        <p:spPr>
          <a:xfrm>
            <a:off x="1755719" y="3189881"/>
            <a:ext cx="1324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*agreement</a:t>
            </a:r>
            <a:endParaRPr lang="zh-CN" altLang="en-US" dirty="0">
              <a:solidFill>
                <a:srgbClr val="FFC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10892" y="2117084"/>
            <a:ext cx="7238995" cy="2546687"/>
            <a:chOff x="3010892" y="2117084"/>
            <a:chExt cx="7238995" cy="2546687"/>
          </a:xfrm>
        </p:grpSpPr>
        <p:sp>
          <p:nvSpPr>
            <p:cNvPr id="68" name="矩形 67"/>
            <p:cNvSpPr/>
            <p:nvPr/>
          </p:nvSpPr>
          <p:spPr>
            <a:xfrm>
              <a:off x="7826819" y="3819037"/>
              <a:ext cx="284740" cy="84473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010892" y="2117084"/>
              <a:ext cx="7238995" cy="2444421"/>
              <a:chOff x="3010892" y="2117084"/>
              <a:chExt cx="7238995" cy="2444421"/>
            </a:xfrm>
          </p:grpSpPr>
          <p:cxnSp>
            <p:nvCxnSpPr>
              <p:cNvPr id="51" name="肘形连接符 50"/>
              <p:cNvCxnSpPr/>
              <p:nvPr/>
            </p:nvCxnSpPr>
            <p:spPr>
              <a:xfrm rot="10800000" flipV="1">
                <a:off x="3979785" y="2117084"/>
                <a:ext cx="4296152" cy="1140230"/>
              </a:xfrm>
              <a:prstGeom prst="bentConnector3">
                <a:avLst>
                  <a:gd name="adj1" fmla="val -488"/>
                </a:avLst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>
                <a:stCxn id="23" idx="3"/>
              </p:cNvCxnSpPr>
              <p:nvPr/>
            </p:nvCxnSpPr>
            <p:spPr>
              <a:xfrm>
                <a:off x="3027158" y="2324926"/>
                <a:ext cx="952626" cy="201417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椭圆 57"/>
                  <p:cNvSpPr/>
                  <p:nvPr/>
                </p:nvSpPr>
                <p:spPr>
                  <a:xfrm>
                    <a:off x="4064844" y="4056831"/>
                    <a:ext cx="441789" cy="400424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  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sz="8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椭圆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4844" y="4056831"/>
                    <a:ext cx="441789" cy="400424"/>
                  </a:xfrm>
                  <a:prstGeom prst="ellipse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直接箭头连接符 58"/>
              <p:cNvCxnSpPr/>
              <p:nvPr/>
            </p:nvCxnSpPr>
            <p:spPr>
              <a:xfrm>
                <a:off x="3010892" y="4314261"/>
                <a:ext cx="103768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3659729" y="3388302"/>
                    <a:ext cx="40511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9729" y="3388302"/>
                    <a:ext cx="405115" cy="36933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r="-746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3432274" y="3960760"/>
                    <a:ext cx="40511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2274" y="3960760"/>
                    <a:ext cx="405115" cy="369332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 r="-1060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直接箭头连接符 62"/>
              <p:cNvCxnSpPr/>
              <p:nvPr/>
            </p:nvCxnSpPr>
            <p:spPr>
              <a:xfrm>
                <a:off x="4569840" y="4228452"/>
                <a:ext cx="69864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268483" y="4036870"/>
                    <a:ext cx="336952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/>
                            </a:rPr>
                            <m:t>s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8483" y="4036870"/>
                    <a:ext cx="336952" cy="369332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直接箭头连接符 64"/>
              <p:cNvCxnSpPr/>
              <p:nvPr/>
            </p:nvCxnSpPr>
            <p:spPr>
              <a:xfrm flipV="1">
                <a:off x="5607037" y="4219407"/>
                <a:ext cx="503434" cy="425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矩形 65"/>
              <p:cNvSpPr/>
              <p:nvPr/>
            </p:nvSpPr>
            <p:spPr>
              <a:xfrm>
                <a:off x="6110471" y="3895398"/>
                <a:ext cx="1202569" cy="66610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Squashing</a:t>
                </a:r>
                <a:endParaRPr lang="zh-CN" altLang="en-US" dirty="0"/>
              </a:p>
            </p:txBody>
          </p:sp>
          <p:cxnSp>
            <p:nvCxnSpPr>
              <p:cNvPr id="67" name="直接箭头连接符 66"/>
              <p:cNvCxnSpPr/>
              <p:nvPr/>
            </p:nvCxnSpPr>
            <p:spPr>
              <a:xfrm flipV="1">
                <a:off x="7346795" y="4228451"/>
                <a:ext cx="503434" cy="425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7730937" y="3976354"/>
                    <a:ext cx="50468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0937" y="3976354"/>
                    <a:ext cx="504689" cy="40011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TextBox 70"/>
              <p:cNvSpPr txBox="1"/>
              <p:nvPr/>
            </p:nvSpPr>
            <p:spPr>
              <a:xfrm>
                <a:off x="5105043" y="2832636"/>
                <a:ext cx="2030819" cy="369332"/>
              </a:xfrm>
              <a:prstGeom prst="rect">
                <a:avLst/>
              </a:prstGeom>
              <a:ln>
                <a:noFill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C000"/>
                    </a:solidFill>
                  </a:rPr>
                  <a:t>Update agreement</a:t>
                </a:r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  <p:cxnSp>
            <p:nvCxnSpPr>
              <p:cNvPr id="74" name="直接箭头连接符 73"/>
              <p:cNvCxnSpPr>
                <a:stCxn id="69" idx="3"/>
              </p:cNvCxnSpPr>
              <p:nvPr/>
            </p:nvCxnSpPr>
            <p:spPr>
              <a:xfrm flipV="1">
                <a:off x="8235626" y="3189881"/>
                <a:ext cx="1480005" cy="98652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矩形 75"/>
                  <p:cNvSpPr/>
                  <p:nvPr/>
                </p:nvSpPr>
                <p:spPr>
                  <a:xfrm>
                    <a:off x="9815903" y="2825163"/>
                    <a:ext cx="433984" cy="857982"/>
                  </a:xfrm>
                  <a:prstGeom prst="rect">
                    <a:avLst/>
                  </a:prstGeom>
                  <a:solidFill>
                    <a:srgbClr val="990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3600" b="0" i="1" smtClean="0">
                              <a:latin typeface="Cambria Math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sz="3600" dirty="0"/>
                  </a:p>
                </p:txBody>
              </p:sp>
            </mc:Choice>
            <mc:Fallback xmlns="">
              <p:sp>
                <p:nvSpPr>
                  <p:cNvPr id="76" name="矩形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5903" y="2825163"/>
                    <a:ext cx="433984" cy="857982"/>
                  </a:xfrm>
                  <a:prstGeom prst="rect">
                    <a:avLst/>
                  </a:prstGeom>
                  <a:blipFill rotWithShape="1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833860" y="4821153"/>
                <a:ext cx="440176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</a:rPr>
                  <a:t>Tips:      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altLang="zh-CN" sz="2800">
                        <a:solidFill>
                          <a:srgbClr val="FFC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FFC000"/>
                        </a:solidFill>
                        <a:latin typeface="Cambria Math"/>
                      </a:rPr>
                      <m:t>is</m:t>
                    </m:r>
                    <m:r>
                      <a:rPr lang="en-US" altLang="zh-CN" sz="2800">
                        <a:solidFill>
                          <a:srgbClr val="FFC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FFC000"/>
                        </a:solidFill>
                        <a:latin typeface="Cambria Math"/>
                      </a:rPr>
                      <m:t>confidenc</m:t>
                    </m:r>
                    <m:r>
                      <a:rPr lang="en-US" altLang="zh-CN" sz="2800" i="1">
                        <a:solidFill>
                          <a:srgbClr val="FFC000"/>
                        </a:solidFill>
                        <a:latin typeface="Cambria Math"/>
                      </a:rPr>
                      <m:t>𝑒</m:t>
                    </m:r>
                  </m:oMath>
                </a14:m>
                <a:endParaRPr lang="en-US" altLang="zh-CN" sz="2800" dirty="0" smtClean="0">
                  <a:solidFill>
                    <a:srgbClr val="FFC000"/>
                  </a:solidFill>
                  <a:latin typeface="Cambria Math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2800" dirty="0" smtClean="0">
                    <a:solidFill>
                      <a:srgbClr val="FFC000"/>
                    </a:solidFill>
                    <a:latin typeface="Cambria Math"/>
                  </a:rPr>
                  <a:t>像</a:t>
                </a:r>
                <a:r>
                  <a:rPr lang="en-US" altLang="zh-CN" sz="2800" dirty="0" smtClean="0">
                    <a:solidFill>
                      <a:srgbClr val="FFC000"/>
                    </a:solidFill>
                    <a:latin typeface="Cambria Math"/>
                  </a:rPr>
                  <a:t>RNN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zh-CN" altLang="en-US" sz="2800" dirty="0" smtClean="0">
                    <a:solidFill>
                      <a:srgbClr val="FFC000"/>
                    </a:solidFill>
                    <a:latin typeface="Cambria Math"/>
                  </a:rPr>
                  <a:t>反向传播</a:t>
                </a:r>
                <a:r>
                  <a:rPr lang="zh-CN" altLang="en-US" sz="2800" dirty="0">
                    <a:solidFill>
                      <a:srgbClr val="FFC000"/>
                    </a:solidFill>
                    <a:latin typeface="Cambria Math"/>
                  </a:rPr>
                  <a:t>学习</a:t>
                </a:r>
              </a:p>
              <a:p>
                <a:endParaRPr lang="en-US" altLang="zh-CN" sz="2800" b="0" dirty="0" smtClean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860" y="4821153"/>
                <a:ext cx="4401766" cy="2246769"/>
              </a:xfrm>
              <a:prstGeom prst="rect">
                <a:avLst/>
              </a:prstGeom>
              <a:blipFill rotWithShape="1">
                <a:blip r:embed="rId21"/>
                <a:stretch>
                  <a:fillRect l="-2909" t="-2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289970" y="1335639"/>
            <a:ext cx="2734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令</a:t>
            </a:r>
            <a:r>
              <a:rPr lang="en-US" altLang="zh-CN" sz="2400" dirty="0" smtClean="0">
                <a:solidFill>
                  <a:schemeClr val="bg1"/>
                </a:solidFill>
              </a:rPr>
              <a:t>T=2</a:t>
            </a:r>
            <a:r>
              <a:rPr lang="zh-CN" altLang="en-US" sz="2400" dirty="0" smtClean="0">
                <a:solidFill>
                  <a:schemeClr val="bg1"/>
                </a:solidFill>
              </a:rPr>
              <a:t>：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损失函数</a:t>
            </a:r>
            <a:r>
              <a:rPr lang="en-US" altLang="zh-CN" sz="2800" dirty="0" smtClean="0"/>
              <a:t>(</a:t>
            </a:r>
            <a:r>
              <a:rPr lang="zh-CN" altLang="en-US" sz="2800" b="0" dirty="0">
                <a:latin typeface="宋体" pitchFamily="2" charset="-122"/>
                <a:ea typeface="宋体" pitchFamily="2" charset="-122"/>
              </a:rPr>
              <a:t>间隔</a:t>
            </a:r>
            <a:r>
              <a:rPr lang="zh-CN" altLang="en-US" sz="2800" b="0" dirty="0" smtClean="0">
                <a:latin typeface="宋体" pitchFamily="2" charset="-122"/>
                <a:ea typeface="宋体" pitchFamily="2" charset="-122"/>
              </a:rPr>
              <a:t>损失</a:t>
            </a:r>
            <a:r>
              <a:rPr lang="en-US" altLang="zh-CN" sz="2800" b="0" dirty="0" smtClean="0"/>
              <a:t>-</a:t>
            </a:r>
            <a:r>
              <a:rPr lang="en-US" altLang="zh-CN" sz="2800" dirty="0" smtClean="0"/>
              <a:t>Margin loss)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85604" y="1035695"/>
                <a:ext cx="9653412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＝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b="0" i="0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０，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zh-CN" alt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＋</m:t>
                                      </m:r>
                                    </m:sup>
                                  </m:sSup>
                                  <m:r>
                                    <a:rPr lang="zh-CN" altLang="en-US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２</m:t>
                              </m:r>
                            </m:sup>
                          </m:sSup>
                        </m:e>
                      </m:func>
                      <m:r>
                        <a:rPr lang="zh-CN" alt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＋</m:t>
                      </m:r>
                      <m:r>
                        <a:rPr lang="zh-CN" alt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𝞴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１</m:t>
                          </m:r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zh-CN" altLang="en-US" sz="2400" b="0" i="0" smtClean="0">
                          <a:solidFill>
                            <a:schemeClr val="bg1"/>
                          </a:solidFill>
                          <a:latin typeface="Cambria Math"/>
                        </a:rPr>
                        <m:t>max</m:t>
                      </m:r>
                      <m:r>
                        <a:rPr lang="zh-CN" altLang="en-US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⁡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０，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２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04" y="1035695"/>
                <a:ext cx="9653412" cy="7899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5025" y="1990069"/>
                <a:ext cx="913113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CN" dirty="0" smtClean="0">
                    <a:solidFill>
                      <a:srgbClr val="FFC000"/>
                    </a:solidFill>
                  </a:rPr>
                  <a:t>k</a:t>
                </a:r>
                <a:r>
                  <a:rPr lang="zh-CN" altLang="en-US" dirty="0" smtClean="0">
                    <a:solidFill>
                      <a:srgbClr val="FFC000"/>
                    </a:solidFill>
                  </a:rPr>
                  <a:t>是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分类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C000"/>
                    </a:solidFill>
                  </a:rPr>
                  <a:t>是分类的指示函数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(k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类存在为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，不存在为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0)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CN" dirty="0">
                    <a:solidFill>
                      <a:srgbClr val="FFC000"/>
                    </a:solidFill>
                  </a:rPr>
                  <a:t>m+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为上界，惩罚假阳性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(false positive)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，即预测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k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类存在但真实不存在，识别出来但错了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CN" dirty="0">
                    <a:solidFill>
                      <a:srgbClr val="FFC000"/>
                    </a:solidFill>
                  </a:rPr>
                  <a:t>m-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为下界，惩罚假阴性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(false negative)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，即预测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k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类不存在但真实存在，没识别出来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CN" dirty="0">
                    <a:solidFill>
                      <a:srgbClr val="FFC000"/>
                    </a:solidFill>
                  </a:rPr>
                  <a:t>λ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是比例系数，调整两者</a:t>
                </a:r>
                <a:r>
                  <a:rPr lang="zh-CN" altLang="en-US" dirty="0" smtClean="0">
                    <a:solidFill>
                      <a:srgbClr val="FFC000"/>
                    </a:solidFill>
                  </a:rPr>
                  <a:t>比重</a:t>
                </a:r>
                <a:endParaRPr lang="zh-CN" altLang="en-US" dirty="0">
                  <a:solidFill>
                    <a:srgbClr val="FFC000"/>
                  </a:solidFill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025" y="1990069"/>
                <a:ext cx="9131130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467" t="-2395" r="-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45025" y="3964891"/>
                <a:ext cx="738402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C000"/>
                    </a:solidFill>
                  </a:rPr>
                  <a:t>总的损失是各个样例损失之和。论文中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m+= 0.9, m-= 0.1, λ = </a:t>
                </a:r>
                <a:r>
                  <a:rPr lang="en-US" altLang="zh-CN" dirty="0" smtClean="0">
                    <a:solidFill>
                      <a:srgbClr val="FFC000"/>
                    </a:solidFill>
                  </a:rPr>
                  <a:t>0.5</a:t>
                </a:r>
              </a:p>
              <a:p>
                <a:pPr lvl="1"/>
                <a:r>
                  <a:rPr lang="zh-CN" altLang="en-US" dirty="0" smtClean="0">
                    <a:solidFill>
                      <a:srgbClr val="FFC000"/>
                    </a:solidFill>
                  </a:rPr>
                  <a:t>如果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k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类存在，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||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rgbClr val="FFC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FFC000"/>
                    </a:solidFill>
                  </a:rPr>
                  <a:t>||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不会小于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0.9</a:t>
                </a:r>
              </a:p>
              <a:p>
                <a:pPr lvl="1"/>
                <a:r>
                  <a:rPr lang="zh-CN" altLang="en-US" dirty="0">
                    <a:solidFill>
                      <a:srgbClr val="FFC000"/>
                    </a:solidFill>
                  </a:rPr>
                  <a:t>如果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k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类不存在，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||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C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rgbClr val="FFC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FFC000"/>
                    </a:solidFill>
                  </a:rPr>
                  <a:t>||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不会大于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0.1</a:t>
                </a:r>
              </a:p>
              <a:p>
                <a:pPr lvl="1"/>
                <a:r>
                  <a:rPr lang="zh-CN" altLang="en-US" dirty="0">
                    <a:solidFill>
                      <a:srgbClr val="FFC000"/>
                    </a:solidFill>
                  </a:rPr>
                  <a:t>惩罚假阳性的重要性大概是惩罚假阴性的重要性的 </a:t>
                </a:r>
                <a:r>
                  <a:rPr lang="en-US" altLang="zh-CN" dirty="0">
                    <a:solidFill>
                      <a:srgbClr val="FFC000"/>
                    </a:solidFill>
                  </a:rPr>
                  <a:t>2 </a:t>
                </a:r>
                <a:r>
                  <a:rPr lang="zh-CN" altLang="en-US" dirty="0">
                    <a:solidFill>
                      <a:srgbClr val="FFC000"/>
                    </a:solidFill>
                  </a:rPr>
                  <a:t>倍</a:t>
                </a:r>
              </a:p>
              <a:p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025" y="3964891"/>
                <a:ext cx="7384026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743" t="-3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9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2017金蝶集团幻灯片模版">
  <a:themeElements>
    <a:clrScheme name="新logo配色">
      <a:dk1>
        <a:srgbClr val="000000"/>
      </a:dk1>
      <a:lt1>
        <a:srgbClr val="FFFFFF"/>
      </a:lt1>
      <a:dk2>
        <a:srgbClr val="24215F"/>
      </a:dk2>
      <a:lt2>
        <a:srgbClr val="1788EE"/>
      </a:lt2>
      <a:accent1>
        <a:srgbClr val="23CCFC"/>
      </a:accent1>
      <a:accent2>
        <a:srgbClr val="21C8C8"/>
      </a:accent2>
      <a:accent3>
        <a:srgbClr val="B073FC"/>
      </a:accent3>
      <a:accent4>
        <a:srgbClr val="000000"/>
      </a:accent4>
      <a:accent5>
        <a:srgbClr val="AAB6DC"/>
      </a:accent5>
      <a:accent6>
        <a:srgbClr val="0060C0"/>
      </a:accent6>
      <a:hlink>
        <a:srgbClr val="FF9900"/>
      </a:hlink>
      <a:folHlink>
        <a:srgbClr val="CC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②机密.potm" id="{56B8D99E-AD4C-483C-BCD1-D2899E1237F0}" vid="{C409AD03-B3BB-4E5A-B69D-99A9D8A3956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③秘密</Template>
  <TotalTime>26728</TotalTime>
  <Words>882</Words>
  <Application>Microsoft Office PowerPoint</Application>
  <PresentationFormat>自定义</PresentationFormat>
  <Paragraphs>215</Paragraphs>
  <Slides>15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1_2017金蝶集团幻灯片模版</vt:lpstr>
      <vt:lpstr>胶囊网络(Capsule)及其在文本分类上的探索</vt:lpstr>
      <vt:lpstr>大纲</vt:lpstr>
      <vt:lpstr>大纲</vt:lpstr>
      <vt:lpstr>CNN的局限性</vt:lpstr>
      <vt:lpstr>CNN的局限性</vt:lpstr>
      <vt:lpstr>What is  a  Capsule ?</vt:lpstr>
      <vt:lpstr>传统的神经网络与胶囊网络比较</vt:lpstr>
      <vt:lpstr>Dynamic Routing (by Agreement)</vt:lpstr>
      <vt:lpstr>损失函数(间隔损失-Margin loss)</vt:lpstr>
      <vt:lpstr>不变性 (Invariance)  VS 同变性(Equivariance)</vt:lpstr>
      <vt:lpstr>大纲</vt:lpstr>
      <vt:lpstr>PowerPoint 演示文稿</vt:lpstr>
      <vt:lpstr>个人实现方案</vt:lpstr>
      <vt:lpstr>结果对比</vt:lpstr>
      <vt:lpstr>尚待验证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金蝶集团 幻灯片模版</dc:title>
  <dc:creator>黄远辉</dc:creator>
  <cp:lastModifiedBy>Administrator</cp:lastModifiedBy>
  <cp:revision>755</cp:revision>
  <dcterms:created xsi:type="dcterms:W3CDTF">2017-10-24T06:25:27Z</dcterms:created>
  <dcterms:modified xsi:type="dcterms:W3CDTF">2019-06-12T11:22:53Z</dcterms:modified>
</cp:coreProperties>
</file>